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5" r:id="rId3"/>
    <p:sldId id="266" r:id="rId4"/>
    <p:sldId id="257" r:id="rId5"/>
    <p:sldId id="268" r:id="rId6"/>
    <p:sldId id="259" r:id="rId7"/>
    <p:sldId id="267" r:id="rId8"/>
    <p:sldId id="431" r:id="rId9"/>
    <p:sldId id="433" r:id="rId10"/>
    <p:sldId id="260" r:id="rId11"/>
    <p:sldId id="262" r:id="rId12"/>
    <p:sldId id="263" r:id="rId13"/>
    <p:sldId id="264" r:id="rId14"/>
    <p:sldId id="269" r:id="rId15"/>
    <p:sldId id="270" r:id="rId16"/>
    <p:sldId id="271" r:id="rId17"/>
    <p:sldId id="273" r:id="rId18"/>
    <p:sldId id="272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2" d="100"/>
          <a:sy n="62" d="100"/>
        </p:scale>
        <p:origin x="268" y="-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11T11:18:19.8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0,'1'2,"-1"1,1-1,0 1,-1-1,1 0,0 1,0-1,1 0,-1 0,0 0,1 0,-1 0,3 2,25 25,-26-27,6 5,0 0,0-1,0-1,1 1,0-1,0-1,1 0,-1 0,1-1,0 0,19 1,9-1,0-1,41-4,-20 0,458 0,-307 2,-205 1,1-1,0 0,-1 1,1 1,-1-1,1 1,10 4,-16-5,1 0,-1-1,0 1,0 0,0 0,0-1,0 1,0 0,0 0,0 1,0-1,0 0,0 0,-1 0,1 0,0 1,0 1,-1-1,0 0,0-1,0 1,0 0,0-1,0 1,-1 0,1-1,0 1,-1 0,0-1,1 1,-1-1,0 1,0-1,0 1,0-1,-2 2,-6 7,0-1,0 0,-1-1,-22 14,-4 3,26-18,-1-1,0 1,0-2,-24 9,-8 3,15-5,-1-2,0-1,0-2,-43 6,-48 12,88-17,-1-1,1-1,-1-2,-51 0,66-2,0 0,1 1,-1 0,1 2,-33 12,-26 7,35-13,0-2,0-2,-68 2,803-11,-660 5,1 0,51 13,-58-10,-20-4,-1 1,0 0,1 0,-1 1,-1-1,1 2,8 5,22 13,-32-20,7 3,1 0,-1-1,2 0,16 4,-7-5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11T11:19:13.02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59 0,'460'0,"-434"2,-1 1,1 1,-1 2,42 14,8 1,78 13,-150-34,0 1,-1-1,1 1,0 0,0 0,-1 0,1 0,0 1,-1-1,1 1,-1-1,0 1,1 0,-1 0,0 0,0 0,0 1,-1-1,1 0,2 4,-4-4,1 1,0 0,0-1,-1 1,0 0,1 0,-1-1,0 1,-1 0,1 0,0-1,-1 1,1 0,-1-1,0 1,0 0,0-1,0 1,0-1,-1 0,-2 4,0 1,0-1,-1 1,0-1,-1 0,1 0,-1-1,0 0,0 0,-1 0,0-1,1 1,-2-2,1 1,0-1,-1 0,1-1,-1 0,0 0,-8 1,-26 4,1 1,-61 22,63-18,-1-1,-65 10,20-16,-84-6,57-1,107 3,0-1,0 0,1 0,-1-1,0 1,0-1,1 0,-1 0,0-1,1 1,-1-1,1 0,0 0,-5-3,-4-8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11T11:22:21.85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97 69,'718'0,"-697"0,0 2,0 0,0 1,29 9,-20-5,33 2,-32-5,33 9,12 9,-36-9,0-2,1-1,69 6,-103-16,0 1,1 0,-1 0,0 1,-1 0,1 0,12 6,-17-7,-1-1,0 1,1 0,-1 0,0 0,0 0,0 0,1 0,-1 0,0 0,-1 0,1 1,0-1,0 0,0 0,-1 1,1-1,-1 1,1-1,-1 1,1-1,-1 1,0-1,0 1,0-1,0 1,0-1,0 1,0-1,0 1,-1-1,1 1,-1-1,1 0,-1 1,1-1,-1 1,0-1,0 0,0 0,1 1,-1-1,-3 2,-2 5,-1-1,0 0,0 0,-1 0,0-1,-1-1,1 1,-1-1,-11 5,-16 5,-39 11,57-20,-80 26,-318 100,-5-20,409-109,-16 4,0-1,0-2,0 0,-43-1,69-3,0 0,0 0,0-1,0 1,0 0,0-1,0 1,0-1,0 0,0 0,0 0,1 0,-1 0,0 0,1 0,-1 0,0-1,1 1,0-1,-1 1,1-1,0 1,0-1,-1 0,1 0,1 0,-1 0,0 1,-1-5,2 3,0 0,0-1,0 1,0 0,0 0,1-1,-1 1,1 0,0 0,0 0,0 0,0 0,1 0,-1 0,1 0,0 0,0 0,2-2,5-6,0 1,0-1,-1 0,0 0,0-1,6-15,-4 2,-1 0,-1-1,5-36,-12 197,-1-105,0 13,-2 0,-9 57,1-31,3 1,5 117,2-140,0-40,0 1,1-1,-1 1,4 11,-3-16,0-1,0 0,0 0,0 0,0 0,0 0,0 0,1 0,-1 0,1 0,0 0,-1-1,1 1,0-1,0 1,0-1,0 0,4 2,16 5,0 0,1-2,0-1,0 0,39 1,123-6,-90-2,211 2,-288 1,1 1,0 1,24 6,-21-3,41 4,26-9,-57-1,1 1,57 9,-75-7,-4 0,0-1,0 0,1 0,-1-1,18-1,-26-1,-1 1,1-1,-1 1,1-1,-1 0,1 0,-1 0,0 0,1 0,-1 0,0-1,0 1,0-1,0 0,0 1,0-1,-1 0,1 0,-1 0,1 0,-1-1,0 1,1 0,-1-1,0 1,-1 0,1-1,0 1,-1-1,1-2,2-23,-1-1,-1 1,-5-41,0 0,4-447,0 510,-1-1,0 1,1-1,-2 1,1 0,-1-1,0 1,-4-9,5 14,0-1,1 1,-1 0,0-1,0 1,0 0,0 0,0 0,0 0,0 0,0 0,0 0,-1 0,1 1,0-1,0 0,-1 1,1-1,-1 0,1 1,0 0,-1-1,1 1,-1 0,1 0,-1 0,1 0,-1 0,1 0,-1 0,1 1,-1-1,1 0,0 1,-1-1,1 1,-1 0,1-1,0 1,0 0,-1 0,1 0,-1 1,-3 1,1 1,0 0,0 0,0 0,0 0,1 1,-1-1,1 1,0 0,-4 9,0 5,-8 35,11-40,1 0,-2-1,1 1,-14 24,-77 138,93-172,0-1,-1 1,1-1,-1 1,0-1,0 0,-1 0,1 0,0-1,-1 1,0-1,1 0,-1 0,0 0,0 0,-1-1,1 1,0-1,0 0,-8 0,-9 1,0 0,0-2,-24-3,10 1,-290 0,229 2,72 2,-1 0,1 2,0 1,-40 13,33-8,-60 9,84-18,-1 0,1 0,-1 1,1 0,-1 0,-10 6,14-5,-1 0,1 0,0 0,0 0,0 1,1 0,-1 0,1 0,0 0,-4 7,1-3,0 0,0-1,-1 0,0 0,0 0,0-1,-1 0,-13 7,6-4,0-1,-1-1,0 0,-17 4,27-9,-1-1,1 1,-1-1,0 0,1 0,-1-1,0 0,0 0,-8-2,12 1,1 1,-1-1,1 0,-1 0,1-1,0 1,0 0,-1-1,1 0,0 1,0-1,0 0,1 0,-1 0,0 0,1 0,0 0,-1-1,1 1,0 0,0-1,0 1,0-1,1 1,-1-1,0-4,0-3,0 0,1 0,0 0,0 0,1 0,1 0,5-19,27-69,-26 79,3-9,-5 13,0 0,0 0,-2-1,0 0,-1 0,2-19,-4-240,-3 123,1 105,2-58,0 102,-1 0,1 0,-1 0,1 0,0 0,0 1,0-1,0 0,0 1,1-1,-1 1,1-1,0 1,0 0,0-1,0 1,0 0,0 0,0 1,1-1,-1 0,1 1,-1-1,1 1,0 0,-1 0,1 0,0 0,4 0,8-1,0 0,0 1,0 1,24 2,-16-1,43 1,-23-2,0 3,55 9,-46-3,101 4,56-14,-73-2,-102 4,0-1,0 0,0-2,44-9,-36 3,0 1,0 3,1 1,-1 2,52 6,-91-5,0 0,0 1,1 0,-1 0,-1 0,1 0,0 0,0 1,0-1,-1 1,1 0,0-1,-1 1,0 1,1-1,-1 0,0 0,0 1,0-1,-1 1,1 0,-1-1,1 1,-1 0,0 0,0 0,0 0,0 0,-1 0,1 5,0 0,-1-1,1 0,-2 1,1-1,-1 1,0-1,-1 0,1 1,-1-1,-1 0,0 0,-3 7,-2-1,1 1,1 0,0 0,1 1,0-1,2 1,-1 0,2 0,-2 25,3-10,-3-1,0 1,-2 0,-19 55,20-68,0 1,1 0,1 1,-1 29,5 77,1-54,-3-4,-1-35,2-1,1 0,2 0,8 40,-4-38,-2 0,0 0,-2 0,-2 1,-5 56,4-88,0 1,0 0,-1 0,0 0,1 0,-1-1,0 1,0 0,0-1,-3 4,3-5,0 0,1 0,-1-1,0 1,0 0,0-1,0 1,0-1,0 1,0-1,0 1,0-1,0 0,0 0,0 1,0-1,-1 0,1 0,0 0,0 0,0 0,0-1,0 1,0 0,0 0,0-1,0 1,-2-1,-12-6,1 0,0-1,0-1,0 0,2-1,-20-17,13 10,-30-19,41 31,0 0,0 1,0 0,-1 1,1 0,-1 0,-15-3,-17 3,0 0,-66 6,19 1,45-5,21 0,-1 1,1 1,0 0,-1 2,1 1,0 0,-23 9,0 6,26-10,-1 0,0-2,0 0,0-2,-1 0,-29 3,-4-7,35-1,-1 0,1 1,0 1,0 1,-26 7,44-10,-113 34,97-31,0 0,0-1,0 0,-33-2,47 0,0-1,0 1,0-1,0 0,1 1,-1-1,0 0,0-1,1 1,-1 0,1-1,-1 0,1 1,0-1,0 0,0 0,0 0,0-1,0 1,0 0,1-1,-1 1,1-1,0 0,0 1,0-1,0 0,0 0,-1-5,0-7,1-1,0 1,0-1,4-22,-2 15,4-513,-6 333,2 183,0 1,2-1,0 0,1 1,8-23,-12 42,1 0,-1 0,0 0,0 0,0 0,0 0,0 0,0 0,0 0,0 0,0 0,0 0,0 0,0 0,0 0,1 1,-1-1,0 0,0 0,0 0,0 0,0 0,0 0,0 0,0 0,0 0,0 0,0 0,1 0,-1-1,0 1,0 0,0 0,0 0,0 0,0 0,0 0,0 0,0 0,0 0,0 0,0 0,0 0,1 0,-1 0,0 0,0 0,0 0,0-1,0 1,0 0,0 0,0 0,0 0,0 0,0 0,0 0,0 0,2 12,1 18,-5 115,3 100,2-219,9 34,-6-36,3 40,-8 38,0 7,-1-106,0 0,1 0,-1 0,1-1,0 1,0 0,0 0,0-1,0 1,1 0,-1-1,1 1,0-1,-1 0,1 0,0 0,1 0,-1 0,0 0,0 0,1 0,-1-1,1 1,-1-1,1 0,0 0,0 0,-1 0,6 0,7 2,0-2,0 0,0 0,24-4,-16 2,314-3,-272 4,-47 1,0 2,0-1,-1 2,1 1,27 10,-24-7,0-2,1 0,23 3,31 6,-22-2,-31-10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11T11:22:46.759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1,'44'2,"76"14,-26-3,3 0,-33-4,78 2,738-13,-873 2,0 1,1-1,-1 1,0 0,14 5,-19-6,-1 1,0-1,0 1,0-1,0 1,1-1,-1 1,0 0,0-1,0 1,0 0,-1 0,1 0,0 0,0 0,0 0,-1 0,1 0,0 0,-1 0,1 0,-1 0,0 0,1 1,-1-1,0 0,0 0,1 0,-1 1,0-1,0 0,0 0,-1 1,1-1,0 0,0 0,-1 1,1-1,0 0,-1 0,0 0,1 0,-1 0,-1 2,-2 3,0 0,-1 0,0 0,0-1,0 0,-1 0,-9 6,-46 29,59-39,-8 5,-1-1,0-1,-16 5,15-5,0 0,-16 8,26-11,0 0,1 0,-1 0,0 1,0-1,1 1,-1-1,1 1,-1-1,1 1,-1 0,1 0,0 0,0 0,0 0,0 0,1 0,-1 0,0 0,1 0,-1 0,1 1,0-1,0 0,0 4,1 5,1-1,0 0,1 0,5 15,-4-17,-2-1,1 1,-1 1,1 12,-3-19,0 0,0 0,-1-1,1 1,0 0,-1 0,0 0,1-1,-1 1,0 0,0-1,0 1,0-1,0 1,0-1,-1 1,1-1,0 0,-1 0,1 1,-1-1,1 0,-1 0,0-1,1 1,-1 0,0 0,1-1,-1 1,0-1,0 0,-3 1,-7 1,-1-1,1 0,-22-2,21 0,-794-5,536 7,264-1,0 0,0 0,1 1,-1 0,0 0,1 1,-8 2,12-3,0 0,1 0,-1 0,0 0,1 0,0 0,-1 0,1 0,-1 1,1-1,0 0,0 1,0-1,0 1,0-1,0 1,0 0,1-1,-1 1,0 0,1 0,0-1,-1 1,1 0,0 0,0 0,0 0,0-1,0 1,0 0,1 3,1 2,1 1,0-1,0 0,0-1,1 1,0 0,0-1,10 11,-7-9,-1 1,0-1,-1 1,7 14,-8-10,0 0,-1 1,0-1,-1 1,1 20,-6 72,0-42,2-28,-1-24,2 0,-1 0,1 0,1 0,0 0,1 0,4 15,-5-26,-1 1,1-1,0 1,0-1,0 1,0-1,0 0,0 1,0-1,0 0,0 0,0 0,1 0,-1 0,1 0,-1 0,1 0,-1-1,1 1,-1 0,1-1,-1 1,1-1,0 0,-1 0,1 0,0 1,-1-1,1-1,0 1,-1 0,1 0,-1-1,1 1,0-1,1 0,9-3,-1-1,0 0,0-1,11-8,5-1,-12 8,1 2,-1-1,2 2,-1 0,0 1,29-2,104 6,-68 2,348-3,-416 0,1 2,-1 0,0 0,1 1,-1 1,0 0,-1 1,1 1,-1-1,0 2,11 7,-13-8,0-1,0 0,0-1,1 0,-1 0,1-1,0-1,0 0,0 0,14-1,-20-1,0 0,1 0,-1-1,0 1,0-1,0-1,0 1,0-1,0 0,0 0,-1 0,1-1,-1 1,1-1,-1 0,0 0,0-1,0 1,-1-1,1 0,-1 0,0 0,5-9,-3 2,-1 1,0-1,-1 1,0-1,-1 0,0 0,1-19,-5-83,-1 56,2-126,1 157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2442C-22B6-4B52-A27C-05E4D18ECE3E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CEF35-4207-4D63-A57E-D92E9EF41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878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CEF35-4207-4D63-A57E-D92E9EF41B5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544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CEF35-4207-4D63-A57E-D92E9EF41B5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785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Bottom left should be unity but bias could exist due to fixed anisotropy. Could assess anisotropy like that.</a:t>
            </a:r>
          </a:p>
          <a:p>
            <a:r>
              <a:rPr lang="en-GB" dirty="0"/>
              <a:t>Right: Cm introducing mass range dependent bias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CEF35-4207-4D63-A57E-D92E9EF41B5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215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Filled with </a:t>
            </a:r>
            <a:r>
              <a:rPr lang="en-GB" dirty="0" err="1"/>
              <a:t>cM</a:t>
            </a:r>
            <a:endParaRPr lang="en-GB" dirty="0"/>
          </a:p>
          <a:p>
            <a:endParaRPr lang="en-GB" dirty="0"/>
          </a:p>
          <a:p>
            <a:r>
              <a:rPr lang="en-GB" dirty="0"/>
              <a:t>Mass beta degeneracy alleviated probably due to the fact that we use potential directly. Bou used WL priors to combat it but we don’t need to.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CEF35-4207-4D63-A57E-D92E9EF41B5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086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7A9A9-9B1E-AD6D-8CBF-9690FE86E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6E8494-3FCE-696B-231E-557777AFD7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A8B93-B6BD-0BF5-0DFA-60924A111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50AB-D0F5-426E-BB78-837F47B5BB76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5C1CE-51D1-2EDA-FFAE-55FB51A0A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1D27E-1E12-B8E0-E4B9-344AEE424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24B5D-DEEA-492D-955B-7298CD2071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804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77E60-2552-1FC2-3811-6E3E7553D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895188-9962-596C-83CF-4D96720CA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C776F-3278-5318-64C5-C216AF6B5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50AB-D0F5-426E-BB78-837F47B5BB76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AD76B-8FD3-260F-6E53-6FA53BC3F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454C4-7B43-DB9E-3DCA-56EE3A273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24B5D-DEEA-492D-955B-7298CD2071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274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9F7879-6FB2-FF9C-342A-05F02C402D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90755C-0DDF-4CCA-C911-181072E899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D8B66-786B-4429-6876-8B309BDEB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50AB-D0F5-426E-BB78-837F47B5BB76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C2C88-69DB-18BD-9A64-3D5D455EF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396D8-DC07-6E5A-F7B8-447C49DF1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24B5D-DEEA-492D-955B-7298CD2071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024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2463A-85C7-6449-6930-323C16753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8D803-F363-2073-0964-4DB32A99F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DBE34-3C77-9FFC-C430-511DC0056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50AB-D0F5-426E-BB78-837F47B5BB76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6AD50-C899-2FFA-1F33-F603882B2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41A8C-E3BD-D364-0981-7CD6E3DBA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24B5D-DEEA-492D-955B-7298CD2071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66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ACCE7-62BA-B2EF-4AD6-4A62A4E5B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989E8-4E58-E76F-66EF-8E15D68D1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2D718-186F-9CD1-A01C-E997F24D6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50AB-D0F5-426E-BB78-837F47B5BB76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EDB6F-7BE6-7265-7EBD-C6335A6B4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DB2D2-44B6-5F61-53D3-AC3885D6B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24B5D-DEEA-492D-955B-7298CD2071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055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F7C4B-85D0-0588-CE1C-141504308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B081F-D1E0-C7A5-A180-2E941208D8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CEDF79-EC07-EE22-8D56-916CDD952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893F05-A7FD-CBCA-0B0C-8C52228D4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50AB-D0F5-426E-BB78-837F47B5BB76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30470-6648-2624-AE0C-6C9C4AA05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B4D802-92E6-41D6-F80E-F31D52DC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24B5D-DEEA-492D-955B-7298CD2071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744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00D64-73E2-F193-D2CE-90EE59247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B41C51-43DA-2390-F777-CBF4704FB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82CD0-3499-6C2E-F70A-CB5B1CD44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2E9FDC-755E-AF48-5A4A-A57E747AA2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C311DE-F78A-B8CE-B31E-9490CFCDE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809794-1B10-D152-0068-C18D6C3D4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50AB-D0F5-426E-BB78-837F47B5BB76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BF7174-A3EF-D3B7-1677-6CEAF851F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96E7A3-3CB1-85B2-F107-ACF18711D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24B5D-DEEA-492D-955B-7298CD2071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56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0FB1B-97CD-FF99-2A67-6E0980485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89AB28-5995-3633-8314-2A9480079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50AB-D0F5-426E-BB78-837F47B5BB76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E129C2-4FE9-A643-7759-FE46C6657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30924F-F802-8F25-E278-6359014F3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24B5D-DEEA-492D-955B-7298CD2071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997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0181CB-A422-34CF-725E-49334A65F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50AB-D0F5-426E-BB78-837F47B5BB76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613D22-0633-32BD-2982-3C41F5320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617E2-5991-28B8-91E8-2624176EF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24B5D-DEEA-492D-955B-7298CD2071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26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C34C9-550C-0867-E586-24840A7CB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ECF05-7E05-8C1C-C9A5-C05838B82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B6014-619D-1D21-E25F-CE1F465E0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80C1FA-CC3A-0CF1-8241-965E8E3F1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50AB-D0F5-426E-BB78-837F47B5BB76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94CB18-E39D-BDE0-36F9-4A4E47091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EC391F-0D1A-1AB0-D60E-27D12082C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24B5D-DEEA-492D-955B-7298CD2071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28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3AC7E-74DF-2940-906A-CDE9286EC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3E5AD5-DD72-572C-E873-AF09062B2F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74AB58-B20E-D106-0020-69E911F6BB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D746A2-418D-4605-DFDA-6871C0D66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50AB-D0F5-426E-BB78-837F47B5BB76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4037D0-F52C-7B9A-53E2-3D0F82E8C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6BB74D-FE86-017D-D9A6-DADC9181C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24B5D-DEEA-492D-955B-7298CD2071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750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B929E0-E6A4-3701-9C0A-1814FEBF2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E82FE-5D4D-F6C4-A9A1-83BBE34B4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3A5CC-6B4C-4646-A701-6950EE4F11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F350AB-D0F5-426E-BB78-837F47B5BB76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6901B-DB65-CE5D-DC34-E6FAE7C6B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A36DE-CC62-C7CF-8468-F3C4244013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B24B5D-DEEA-492D-955B-7298CD2071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30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80.png"/><Relationship Id="rId7" Type="http://schemas.openxmlformats.org/officeDocument/2006/relationships/image" Target="../media/image4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58.png"/><Relationship Id="rId4" Type="http://schemas.openxmlformats.org/officeDocument/2006/relationships/image" Target="../media/image54.png"/><Relationship Id="rId9" Type="http://schemas.openxmlformats.org/officeDocument/2006/relationships/image" Target="../media/image48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customXml" Target="../ink/ink2.xml"/><Relationship Id="rId4" Type="http://schemas.openxmlformats.org/officeDocument/2006/relationships/image" Target="../media/image12.png"/><Relationship Id="rId9" Type="http://schemas.openxmlformats.org/officeDocument/2006/relationships/image" Target="../media/image1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customXml" Target="../ink/ink4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111+ Thousand Istanbul Blue Mosque Royalty-Free Images, Stock Photos ...">
            <a:extLst>
              <a:ext uri="{FF2B5EF4-FFF2-40B4-BE49-F238E27FC236}">
                <a16:creationId xmlns:a16="http://schemas.microsoft.com/office/drawing/2014/main" id="{0FBFBCD8-11CF-D8F3-D6C3-4A75BD3704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1"/>
          <a:stretch>
            <a:fillRect/>
          </a:stretch>
        </p:blipFill>
        <p:spPr bwMode="auto">
          <a:xfrm>
            <a:off x="-1" y="4369013"/>
            <a:ext cx="12192001" cy="251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57C1A1B-AA29-ADDD-C3AA-4558DCA01586}"/>
              </a:ext>
            </a:extLst>
          </p:cNvPr>
          <p:cNvSpPr/>
          <p:nvPr/>
        </p:nvSpPr>
        <p:spPr>
          <a:xfrm>
            <a:off x="8715117" y="5327699"/>
            <a:ext cx="1495679" cy="14462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788713-6521-6DF7-D9EB-2087D569C9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142" y="-168812"/>
            <a:ext cx="9144000" cy="2387600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Constantia" panose="02030602050306030303" pitchFamily="18" charset="0"/>
              </a:rPr>
              <a:t>Outer regions of galaxy clusters as a new probe to test modifications to gravity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2C62BF-0FDD-AF3C-78F7-89B649BA69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19717"/>
            <a:ext cx="9144000" cy="660401"/>
          </a:xfrm>
        </p:spPr>
        <p:txBody>
          <a:bodyPr>
            <a:normAutofit fontScale="25000" lnSpcReduction="20000"/>
          </a:bodyPr>
          <a:lstStyle/>
          <a:p>
            <a:r>
              <a:rPr lang="en-GB" sz="14400" dirty="0">
                <a:latin typeface="Constantia" panose="02030602050306030303" pitchFamily="18" charset="0"/>
              </a:rPr>
              <a:t>Minahil Adil Butt</a:t>
            </a:r>
            <a:br>
              <a:rPr lang="en-GB" dirty="0">
                <a:latin typeface="Constantia" panose="02030602050306030303" pitchFamily="18" charset="0"/>
              </a:rPr>
            </a:br>
            <a:endParaRPr lang="en-GB" dirty="0">
              <a:latin typeface="Constantia" panose="02030602050306030303" pitchFamily="18" charset="0"/>
            </a:endParaRPr>
          </a:p>
          <a:p>
            <a:endParaRPr lang="en-GB" dirty="0">
              <a:latin typeface="Constantia" panose="02030602050306030303" pitchFamily="18" charset="0"/>
            </a:endParaRPr>
          </a:p>
          <a:p>
            <a:br>
              <a:rPr lang="en-GB" dirty="0">
                <a:latin typeface="Constantia" panose="02030602050306030303" pitchFamily="18" charset="0"/>
              </a:rPr>
            </a:br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F15C8F-6FB6-8D9E-23AA-4C3519421E9B}"/>
              </a:ext>
            </a:extLst>
          </p:cNvPr>
          <p:cNvSpPr txBox="1"/>
          <p:nvPr/>
        </p:nvSpPr>
        <p:spPr>
          <a:xfrm>
            <a:off x="394692" y="3718618"/>
            <a:ext cx="1191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nstantia" panose="02030602050306030303" pitchFamily="18" charset="0"/>
              </a:rPr>
              <a:t>In Collaboration With: Sandeep </a:t>
            </a:r>
            <a:r>
              <a:rPr lang="en-GB" dirty="0" err="1">
                <a:latin typeface="Constantia" panose="02030602050306030303" pitchFamily="18" charset="0"/>
              </a:rPr>
              <a:t>Haridasu</a:t>
            </a:r>
            <a:r>
              <a:rPr lang="en-GB" dirty="0">
                <a:latin typeface="Constantia" panose="02030602050306030303" pitchFamily="18" charset="0"/>
              </a:rPr>
              <a:t>, </a:t>
            </a:r>
            <a:r>
              <a:rPr lang="en-GB" dirty="0" err="1">
                <a:latin typeface="Constantia" panose="02030602050306030303" pitchFamily="18" charset="0"/>
              </a:rPr>
              <a:t>Antonaldo</a:t>
            </a:r>
            <a:r>
              <a:rPr lang="en-GB" dirty="0">
                <a:latin typeface="Constantia" panose="02030602050306030303" pitchFamily="18" charset="0"/>
              </a:rPr>
              <a:t> Diaferio, Francesco Benetti, Andrea Lapi, Carlo </a:t>
            </a:r>
            <a:r>
              <a:rPr lang="en-GB" dirty="0" err="1">
                <a:latin typeface="Constantia" panose="02030602050306030303" pitchFamily="18" charset="0"/>
              </a:rPr>
              <a:t>Baccigalupi</a:t>
            </a:r>
            <a:endParaRPr lang="en-GB" dirty="0"/>
          </a:p>
        </p:txBody>
      </p:sp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8DA35BD2-0695-F620-61DA-0885A2B66D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567" y="5422518"/>
            <a:ext cx="1198082" cy="1246249"/>
          </a:xfrm>
          <a:prstGeom prst="rect">
            <a:avLst/>
          </a:prstGeom>
        </p:spPr>
      </p:pic>
      <p:sp>
        <p:nvSpPr>
          <p:cNvPr id="6" name="AutoShape 4" descr="coimbra">
            <a:extLst>
              <a:ext uri="{FF2B5EF4-FFF2-40B4-BE49-F238E27FC236}">
                <a16:creationId xmlns:a16="http://schemas.microsoft.com/office/drawing/2014/main" id="{26DF8AA4-DB06-D5F4-0EC9-A5CD2E40C4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3DF8CD-75EB-09B3-BF81-216D1461B350}"/>
              </a:ext>
            </a:extLst>
          </p:cNvPr>
          <p:cNvSpPr/>
          <p:nvPr/>
        </p:nvSpPr>
        <p:spPr>
          <a:xfrm>
            <a:off x="0" y="530381"/>
            <a:ext cx="12178430" cy="76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032AFC-AB54-5968-841A-FA9629E2AF80}"/>
              </a:ext>
            </a:extLst>
          </p:cNvPr>
          <p:cNvSpPr/>
          <p:nvPr/>
        </p:nvSpPr>
        <p:spPr>
          <a:xfrm>
            <a:off x="11017" y="2547955"/>
            <a:ext cx="12178430" cy="76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2" descr="CosmoVerse@Istanbul 2025 – CosmoVerse • COST Action CA21136">
            <a:extLst>
              <a:ext uri="{FF2B5EF4-FFF2-40B4-BE49-F238E27FC236}">
                <a16:creationId xmlns:a16="http://schemas.microsoft.com/office/drawing/2014/main" id="{B86B4711-F6A4-7E52-1516-692DC4466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142" y="5327700"/>
            <a:ext cx="1495679" cy="144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4" descr="Image result for istanbul footer">
            <a:extLst>
              <a:ext uri="{FF2B5EF4-FFF2-40B4-BE49-F238E27FC236}">
                <a16:creationId xmlns:a16="http://schemas.microsoft.com/office/drawing/2014/main" id="{05FA64D8-0162-69BD-A955-F43FC62601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6" descr="Image result for istanbul footer">
            <a:extLst>
              <a:ext uri="{FF2B5EF4-FFF2-40B4-BE49-F238E27FC236}">
                <a16:creationId xmlns:a16="http://schemas.microsoft.com/office/drawing/2014/main" id="{5F0332BC-B587-DD1A-2AED-91D46CBB82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8" descr="Image result for istanbul footer">
            <a:extLst>
              <a:ext uri="{FF2B5EF4-FFF2-40B4-BE49-F238E27FC236}">
                <a16:creationId xmlns:a16="http://schemas.microsoft.com/office/drawing/2014/main" id="{54C80330-762E-1249-7DA3-D51844EDDC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030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0E5B3-D174-C614-87EA-8E3683021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24" y="100720"/>
            <a:ext cx="10515600" cy="1325563"/>
          </a:xfrm>
        </p:spPr>
        <p:txBody>
          <a:bodyPr/>
          <a:lstStyle/>
          <a:p>
            <a:r>
              <a:rPr lang="en-GB" dirty="0">
                <a:latin typeface="Constantia" panose="02030602050306030303" pitchFamily="18" charset="0"/>
              </a:rPr>
              <a:t>The Caustic Method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64529-7BD0-93B0-53AD-7FBC0689F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082" y="1528169"/>
            <a:ext cx="10515600" cy="1900832"/>
          </a:xfrm>
        </p:spPr>
        <p:txBody>
          <a:bodyPr/>
          <a:lstStyle/>
          <a:p>
            <a:pPr algn="l">
              <a:buClr>
                <a:srgbClr val="18818C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D0D0D"/>
                </a:solidFill>
                <a:latin typeface="Constantia" panose="02030602050306030303" pitchFamily="18" charset="0"/>
              </a:rPr>
              <a:t>Independent of</a:t>
            </a:r>
            <a:r>
              <a:rPr lang="en-GB" b="0" i="0" dirty="0">
                <a:solidFill>
                  <a:srgbClr val="0D0D0D"/>
                </a:solidFill>
                <a:effectLst/>
                <a:latin typeface="Constantia" panose="02030602050306030303" pitchFamily="18" charset="0"/>
              </a:rPr>
              <a:t> the dynamical state of the cluster and </a:t>
            </a:r>
            <a:r>
              <a:rPr lang="en-GB" dirty="0">
                <a:solidFill>
                  <a:srgbClr val="0D0D0D"/>
                </a:solidFill>
                <a:latin typeface="Constantia" panose="02030602050306030303" pitchFamily="18" charset="0"/>
              </a:rPr>
              <a:t>e</a:t>
            </a:r>
            <a:r>
              <a:rPr lang="en-GB" b="0" i="0" dirty="0">
                <a:solidFill>
                  <a:srgbClr val="0D0D0D"/>
                </a:solidFill>
                <a:effectLst/>
                <a:latin typeface="Constantia" panose="02030602050306030303" pitchFamily="18" charset="0"/>
              </a:rPr>
              <a:t>ffective for individual cluster analysis.</a:t>
            </a:r>
          </a:p>
          <a:p>
            <a:pPr algn="l">
              <a:buClr>
                <a:srgbClr val="18818C"/>
              </a:buClr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D0D0D"/>
                </a:solidFill>
                <a:effectLst/>
                <a:latin typeface="Constantia" panose="02030602050306030303" pitchFamily="18" charset="0"/>
              </a:rPr>
              <a:t>Dependent on accurate galaxy velocity measurements and limited by the number of spectroscopically confirmed members.</a:t>
            </a:r>
          </a:p>
          <a:p>
            <a:pPr marL="0" indent="0">
              <a:buNone/>
            </a:pPr>
            <a:endParaRPr lang="en-GB" dirty="0">
              <a:latin typeface="Constantia" panose="02030602050306030303" pitchFamily="18" charset="0"/>
            </a:endParaRPr>
          </a:p>
          <a:p>
            <a:endParaRPr lang="en-GB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4614BD9-2703-AD3E-E2BC-2DB673F66A8A}"/>
              </a:ext>
            </a:extLst>
          </p:cNvPr>
          <p:cNvSpPr/>
          <p:nvPr/>
        </p:nvSpPr>
        <p:spPr>
          <a:xfrm flipV="1">
            <a:off x="2860214" y="4354354"/>
            <a:ext cx="1624110" cy="52321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270062-9A9F-6587-904F-B42F5CDE4C4C}"/>
              </a:ext>
            </a:extLst>
          </p:cNvPr>
          <p:cNvSpPr txBox="1"/>
          <p:nvPr/>
        </p:nvSpPr>
        <p:spPr>
          <a:xfrm>
            <a:off x="4638102" y="4323576"/>
            <a:ext cx="5230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nstantia" panose="02030602050306030303" pitchFamily="18" charset="0"/>
              </a:rPr>
              <a:t> </a:t>
            </a:r>
            <a:r>
              <a:rPr lang="en-GB" sz="3200" dirty="0">
                <a:latin typeface="Constantia" panose="02030602050306030303" pitchFamily="18" charset="0"/>
              </a:rPr>
              <a:t>STACKED CLUSTERS!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01893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5986B-2A56-D0C5-5E2F-A27017C55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71" y="0"/>
            <a:ext cx="10515600" cy="1325563"/>
          </a:xfrm>
        </p:spPr>
        <p:txBody>
          <a:bodyPr/>
          <a:lstStyle/>
          <a:p>
            <a:r>
              <a:rPr lang="en-GB" dirty="0">
                <a:latin typeface="Constantia" panose="02030602050306030303" pitchFamily="18" charset="0"/>
              </a:rPr>
              <a:t>Stacking Clusters </a:t>
            </a:r>
          </a:p>
        </p:txBody>
      </p:sp>
      <p:pic>
        <p:nvPicPr>
          <p:cNvPr id="5" name="Content Placeholder 4" descr="A graph of a number of objects&#10;&#10;AI-generated content may be incorrect.">
            <a:extLst>
              <a:ext uri="{FF2B5EF4-FFF2-40B4-BE49-F238E27FC236}">
                <a16:creationId xmlns:a16="http://schemas.microsoft.com/office/drawing/2014/main" id="{7FEEB90D-1314-C18B-27D6-8575B12DB9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006" y="1258296"/>
            <a:ext cx="4414782" cy="4341407"/>
          </a:xfrm>
        </p:spPr>
      </p:pic>
      <p:pic>
        <p:nvPicPr>
          <p:cNvPr id="7" name="Picture 6" descr="A graph of a number of objects&#10;&#10;AI-generated content may be incorrect.">
            <a:extLst>
              <a:ext uri="{FF2B5EF4-FFF2-40B4-BE49-F238E27FC236}">
                <a16:creationId xmlns:a16="http://schemas.microsoft.com/office/drawing/2014/main" id="{CCD72BDE-C50D-FB8B-2B6D-CFFF58E86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212" y="1258295"/>
            <a:ext cx="4414782" cy="4341407"/>
          </a:xfrm>
          <a:prstGeom prst="rect">
            <a:avLst/>
          </a:prstGeom>
        </p:spPr>
      </p:pic>
      <p:pic>
        <p:nvPicPr>
          <p:cNvPr id="9" name="Picture 8" descr="A graph of a number of objects&#10;&#10;AI-generated content may be incorrect.">
            <a:extLst>
              <a:ext uri="{FF2B5EF4-FFF2-40B4-BE49-F238E27FC236}">
                <a16:creationId xmlns:a16="http://schemas.microsoft.com/office/drawing/2014/main" id="{7FDCDB4C-8246-42EF-C18F-5980B1483E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104" y="1173177"/>
            <a:ext cx="4560585" cy="448478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79523E2-7815-DBBF-B1AA-29A0F568AB52}"/>
                  </a:ext>
                </a:extLst>
              </p:cNvPr>
              <p:cNvSpPr/>
              <p:nvPr/>
            </p:nvSpPr>
            <p:spPr>
              <a:xfrm>
                <a:off x="7510334" y="5794306"/>
                <a:ext cx="2543476" cy="48490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.85</m:t>
                      </m:r>
                      <m:r>
                        <a:rPr lang="en-GB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−18.64 (</m:t>
                      </m:r>
                      <m:sSup>
                        <m:sSupPr>
                          <m:ctrlPr>
                            <a:rPr lang="en-GB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</m:sSup>
                      <m:sSub>
                        <m:sSubPr>
                          <m:ctrlPr>
                            <a:rPr lang="en-GB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GB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⊙</m:t>
                          </m:r>
                        </m:sub>
                      </m:sSub>
                      <m:r>
                        <a:rPr lang="en-GB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79523E2-7815-DBBF-B1AA-29A0F568AB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0334" y="5794306"/>
                <a:ext cx="2543476" cy="4849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A graph of a number of objects&#10;&#10;AI-generated content may be incorrect.">
            <a:extLst>
              <a:ext uri="{FF2B5EF4-FFF2-40B4-BE49-F238E27FC236}">
                <a16:creationId xmlns:a16="http://schemas.microsoft.com/office/drawing/2014/main" id="{64FDF11B-0651-99DD-CBD0-1E0FAED586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460" y="1173177"/>
            <a:ext cx="4961534" cy="448478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8D515B5-D37C-9EE9-2118-F388C4C3A0C4}"/>
                  </a:ext>
                </a:extLst>
              </p:cNvPr>
              <p:cNvSpPr/>
              <p:nvPr/>
            </p:nvSpPr>
            <p:spPr>
              <a:xfrm>
                <a:off x="2402596" y="5794306"/>
                <a:ext cx="2543476" cy="48490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3.74−5.85 (</m:t>
                      </m:r>
                      <m:sSup>
                        <m:sSupPr>
                          <m:ctrlPr>
                            <a:rPr lang="en-GB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</m:sSup>
                      <m:sSub>
                        <m:sSubPr>
                          <m:ctrlPr>
                            <a:rPr lang="en-GB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GB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⊙</m:t>
                          </m:r>
                        </m:sub>
                      </m:sSub>
                      <m:r>
                        <a:rPr lang="en-GB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8D515B5-D37C-9EE9-2118-F388C4C3A0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596" y="5794306"/>
                <a:ext cx="2543476" cy="4849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89C9BD6-2AD2-E9C6-1540-02EE5C6A5494}"/>
                  </a:ext>
                </a:extLst>
              </p:cNvPr>
              <p:cNvSpPr/>
              <p:nvPr/>
            </p:nvSpPr>
            <p:spPr>
              <a:xfrm>
                <a:off x="7510334" y="5794306"/>
                <a:ext cx="2543476" cy="48490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.40−3.74</m:t>
                      </m:r>
                      <m:r>
                        <a:rPr lang="en-GB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sSup>
                        <m:sSupPr>
                          <m:ctrlPr>
                            <a:rPr lang="en-GB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</m:sSup>
                      <m:sSub>
                        <m:sSubPr>
                          <m:ctrlPr>
                            <a:rPr lang="en-GB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GB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⊙</m:t>
                          </m:r>
                        </m:sub>
                      </m:sSub>
                      <m:r>
                        <a:rPr lang="en-GB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89C9BD6-2AD2-E9C6-1540-02EE5C6A54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0334" y="5794306"/>
                <a:ext cx="2543476" cy="4849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CBA533E-CEA4-9205-240A-5F7242A50B80}"/>
                  </a:ext>
                </a:extLst>
              </p:cNvPr>
              <p:cNvSpPr/>
              <p:nvPr/>
            </p:nvSpPr>
            <p:spPr>
              <a:xfrm>
                <a:off x="2402596" y="5794307"/>
                <a:ext cx="2543476" cy="48490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.30</m:t>
                      </m:r>
                      <m:r>
                        <a:rPr lang="en-GB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−2.40 (</m:t>
                      </m:r>
                      <m:sSup>
                        <m:sSupPr>
                          <m:ctrlPr>
                            <a:rPr lang="en-GB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</m:sSup>
                      <m:sSub>
                        <m:sSubPr>
                          <m:ctrlPr>
                            <a:rPr lang="en-GB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GB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⊙</m:t>
                          </m:r>
                        </m:sub>
                      </m:sSub>
                      <m:r>
                        <a:rPr lang="en-GB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CBA533E-CEA4-9205-240A-5F7242A50B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596" y="5794307"/>
                <a:ext cx="2543476" cy="4849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860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graph&#10;&#10;AI-generated content may be incorrect.">
            <a:extLst>
              <a:ext uri="{FF2B5EF4-FFF2-40B4-BE49-F238E27FC236}">
                <a16:creationId xmlns:a16="http://schemas.microsoft.com/office/drawing/2014/main" id="{C1601DE5-1B29-7774-0CEE-3659615F1A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97" y="1324014"/>
            <a:ext cx="5564577" cy="4351338"/>
          </a:xfrm>
        </p:spPr>
      </p:pic>
      <p:pic>
        <p:nvPicPr>
          <p:cNvPr id="7" name="Picture 6" descr="A graph of a cluster&#10;&#10;AI-generated content may be incorrect.">
            <a:extLst>
              <a:ext uri="{FF2B5EF4-FFF2-40B4-BE49-F238E27FC236}">
                <a16:creationId xmlns:a16="http://schemas.microsoft.com/office/drawing/2014/main" id="{D65C1525-B23E-BB15-2323-F43ADC0B1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24014"/>
            <a:ext cx="6096000" cy="446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32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08C60-7E40-5D68-6B94-C983E8CDD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nstantia" panose="02030602050306030303" pitchFamily="18" charset="0"/>
              </a:rPr>
              <a:t>Concentration-Mass relation</a:t>
            </a:r>
          </a:p>
        </p:txBody>
      </p:sp>
      <p:pic>
        <p:nvPicPr>
          <p:cNvPr id="5" name="Content Placeholder 4" descr="A graph of different colored circles&#10;&#10;AI-generated content may be incorrect.">
            <a:extLst>
              <a:ext uri="{FF2B5EF4-FFF2-40B4-BE49-F238E27FC236}">
                <a16:creationId xmlns:a16="http://schemas.microsoft.com/office/drawing/2014/main" id="{81AE5162-E4DF-80B2-423C-D43BA977ED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876" y="1690688"/>
            <a:ext cx="5465850" cy="4084328"/>
          </a:xfrm>
        </p:spPr>
      </p:pic>
      <p:pic>
        <p:nvPicPr>
          <p:cNvPr id="7" name="Picture 6" descr="A graph of different colored circles&#10;&#10;AI-generated content may be incorrect.">
            <a:extLst>
              <a:ext uri="{FF2B5EF4-FFF2-40B4-BE49-F238E27FC236}">
                <a16:creationId xmlns:a16="http://schemas.microsoft.com/office/drawing/2014/main" id="{3089D78B-43F1-08EB-C302-CD5B371ED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55" y="1671408"/>
            <a:ext cx="5312675" cy="40843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56E71F-6AB2-320F-D15C-F5D40AA39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855" y="5888855"/>
            <a:ext cx="5425564" cy="65404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D9E0E0-B6BE-386E-D48C-905F84069AA3}"/>
                  </a:ext>
                </a:extLst>
              </p:cNvPr>
              <p:cNvSpPr txBox="1"/>
              <p:nvPr/>
            </p:nvSpPr>
            <p:spPr>
              <a:xfrm>
                <a:off x="6096000" y="6171807"/>
                <a:ext cx="53485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=3.66±0.16,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=−0.14±0.52,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=−0.32±0.18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D9E0E0-B6BE-386E-D48C-905F84069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6171807"/>
                <a:ext cx="5348580" cy="276999"/>
              </a:xfrm>
              <a:prstGeom prst="rect">
                <a:avLst/>
              </a:prstGeom>
              <a:blipFill>
                <a:blip r:embed="rId5"/>
                <a:stretch>
                  <a:fillRect l="-570" r="-684"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7996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26AC057-41C6-C6C6-73AD-2A639C6F26B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824697"/>
              </a:xfrm>
            </p:spPr>
            <p:txBody>
              <a:bodyPr/>
              <a:lstStyle/>
              <a:p>
                <a:r>
                  <a:rPr lang="en-GB" dirty="0">
                    <a:latin typeface="Constantia" panose="02030602050306030303" pitchFamily="18" charset="0"/>
                  </a:rPr>
                  <a:t>Constraints on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)</a:t>
                </a:r>
                <a:endParaRPr lang="en-GB" dirty="0">
                  <a:latin typeface="Constantia" panose="02030602050306030303" pitchFamily="18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26AC057-41C6-C6C6-73AD-2A639C6F26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824697"/>
              </a:xfrm>
              <a:blipFill>
                <a:blip r:embed="rId3"/>
                <a:stretch>
                  <a:fillRect l="-2377" t="-17778" b="-274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 descr="A diagram of a graph&#10;&#10;AI-generated content may be incorrect.">
            <a:extLst>
              <a:ext uri="{FF2B5EF4-FFF2-40B4-BE49-F238E27FC236}">
                <a16:creationId xmlns:a16="http://schemas.microsoft.com/office/drawing/2014/main" id="{B46365AF-9900-BA39-D9A8-11C5A596E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117" y="1311007"/>
            <a:ext cx="3985881" cy="4726237"/>
          </a:xfrm>
        </p:spPr>
      </p:pic>
      <p:pic>
        <p:nvPicPr>
          <p:cNvPr id="7" name="Picture 6" descr="A diagram of a graph&#10;&#10;AI-generated content may be incorrect.">
            <a:extLst>
              <a:ext uri="{FF2B5EF4-FFF2-40B4-BE49-F238E27FC236}">
                <a16:creationId xmlns:a16="http://schemas.microsoft.com/office/drawing/2014/main" id="{65468A8C-A8D7-D6E1-E0C6-143B7E20E0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44" y="1311007"/>
            <a:ext cx="3985880" cy="47262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ADCB84-8AB7-5091-37C6-4DB08BEEC620}"/>
                  </a:ext>
                </a:extLst>
              </p:cNvPr>
              <p:cNvSpPr txBox="1"/>
              <p:nvPr/>
            </p:nvSpPr>
            <p:spPr>
              <a:xfrm>
                <a:off x="8948057" y="4680857"/>
                <a:ext cx="2797629" cy="1225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onstantia" panose="02030602050306030303" pitchFamily="18" charset="0"/>
                  </a:rPr>
                  <a:t>In contrast with</a:t>
                </a:r>
                <a:r>
                  <a:rPr lang="en-GB" sz="1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GB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lang="en-GB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=0.4</m:t>
                    </m:r>
                  </m:oMath>
                </a14:m>
                <a:r>
                  <a:rPr lang="en-GB" sz="1800" dirty="0">
                    <a:latin typeface="Constantia" panose="02030602050306030303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dirty="0">
                    <a:latin typeface="Constantia" panose="02030602050306030303" pitchFamily="18" charset="0"/>
                    <a:ea typeface="Cambria Math" panose="02040503050406030204" pitchFamily="18" charset="0"/>
                  </a:rPr>
                  <a:t>estimated</a:t>
                </a:r>
                <a:r>
                  <a:rPr lang="en-GB" sz="1800" dirty="0">
                    <a:latin typeface="Constantia" panose="02030602050306030303" pitchFamily="18" charset="0"/>
                    <a:ea typeface="Cambria Math" panose="02040503050406030204" pitchFamily="18" charset="0"/>
                  </a:rPr>
                  <a:t> from the </a:t>
                </a:r>
                <a:r>
                  <a:rPr lang="en-GB" sz="1800" dirty="0" err="1">
                    <a:latin typeface="Constantia" panose="02030602050306030303" pitchFamily="18" charset="0"/>
                    <a:ea typeface="Cambria Math" panose="02040503050406030204" pitchFamily="18" charset="0"/>
                  </a:rPr>
                  <a:t>IllustrisTNG</a:t>
                </a:r>
                <a:r>
                  <a:rPr lang="en-GB" sz="1800" dirty="0">
                    <a:latin typeface="Constantia" panose="02030602050306030303" pitchFamily="18" charset="0"/>
                    <a:ea typeface="Cambria Math" panose="02040503050406030204" pitchFamily="18" charset="0"/>
                  </a:rPr>
                  <a:t> compilation.</a:t>
                </a:r>
              </a:p>
              <a:p>
                <a:r>
                  <a:rPr lang="en-GB" dirty="0">
                    <a:latin typeface="Constantia" panose="02030602050306030303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GB" dirty="0" err="1">
                    <a:latin typeface="Constantia" panose="02030602050306030303" pitchFamily="18" charset="0"/>
                    <a:ea typeface="Cambria Math" panose="02040503050406030204" pitchFamily="18" charset="0"/>
                  </a:rPr>
                  <a:t>Pizzardo</a:t>
                </a:r>
                <a:r>
                  <a:rPr lang="en-GB" dirty="0">
                    <a:latin typeface="Constantia" panose="02030602050306030303" pitchFamily="18" charset="0"/>
                    <a:ea typeface="Cambria Math" panose="02040503050406030204" pitchFamily="18" charset="0"/>
                  </a:rPr>
                  <a:t> et al. ’23)</a:t>
                </a:r>
                <a:r>
                  <a:rPr lang="en-GB" sz="1800" dirty="0">
                    <a:latin typeface="Constantia" panose="02030602050306030303" pitchFamily="18" charset="0"/>
                    <a:ea typeface="Cambria Math" panose="02040503050406030204" pitchFamily="18" charset="0"/>
                  </a:rPr>
                  <a:t> </a:t>
                </a:r>
                <a:endParaRPr lang="en-GB" dirty="0">
                  <a:latin typeface="Constantia" panose="02030602050306030303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ADCB84-8AB7-5091-37C6-4DB08BEEC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8057" y="4680857"/>
                <a:ext cx="2797629" cy="1225079"/>
              </a:xfrm>
              <a:prstGeom prst="rect">
                <a:avLst/>
              </a:prstGeom>
              <a:blipFill>
                <a:blip r:embed="rId7"/>
                <a:stretch>
                  <a:fillRect l="-1961" t="-2488" b="-69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FEBB01A-27A5-A35C-EA87-7FE33A1122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4999" y="1311007"/>
            <a:ext cx="3395420" cy="325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7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B08A6-7FD8-37E6-76EF-862D24C6F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943" y="243939"/>
            <a:ext cx="10515600" cy="802663"/>
          </a:xfrm>
        </p:spPr>
        <p:txBody>
          <a:bodyPr/>
          <a:lstStyle/>
          <a:p>
            <a:r>
              <a:rPr lang="en-GB" dirty="0">
                <a:latin typeface="Constantia" panose="02030602050306030303" pitchFamily="18" charset="0"/>
              </a:rPr>
              <a:t>Constraints on Modified Gravity</a:t>
            </a:r>
          </a:p>
        </p:txBody>
      </p:sp>
      <p:pic>
        <p:nvPicPr>
          <p:cNvPr id="5" name="Content Placeholder 4" descr="A green and white graph&#10;&#10;AI-generated content may be incorrect.">
            <a:extLst>
              <a:ext uri="{FF2B5EF4-FFF2-40B4-BE49-F238E27FC236}">
                <a16:creationId xmlns:a16="http://schemas.microsoft.com/office/drawing/2014/main" id="{504A05FE-4495-1C20-C359-47E8A23816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6" y="1165328"/>
            <a:ext cx="2540291" cy="2534665"/>
          </a:xfrm>
        </p:spPr>
      </p:pic>
      <p:pic>
        <p:nvPicPr>
          <p:cNvPr id="9" name="Picture 8" descr="A diagram of a graph&#10;&#10;AI-generated content may be incorrect.">
            <a:extLst>
              <a:ext uri="{FF2B5EF4-FFF2-40B4-BE49-F238E27FC236}">
                <a16:creationId xmlns:a16="http://schemas.microsoft.com/office/drawing/2014/main" id="{33346BC6-E516-B9D6-7A0B-54C74D34B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117" y="1165328"/>
            <a:ext cx="2540291" cy="2534665"/>
          </a:xfrm>
          <a:prstGeom prst="rect">
            <a:avLst/>
          </a:prstGeom>
        </p:spPr>
      </p:pic>
      <p:pic>
        <p:nvPicPr>
          <p:cNvPr id="11" name="Picture 10" descr="A diagram of a graph&#10;&#10;AI-generated content may be incorrect.">
            <a:extLst>
              <a:ext uri="{FF2B5EF4-FFF2-40B4-BE49-F238E27FC236}">
                <a16:creationId xmlns:a16="http://schemas.microsoft.com/office/drawing/2014/main" id="{221B3E90-A615-F8FB-1B8D-FD35DD6B3D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42" y="4068906"/>
            <a:ext cx="2540291" cy="2534665"/>
          </a:xfrm>
          <a:prstGeom prst="rect">
            <a:avLst/>
          </a:prstGeom>
        </p:spPr>
      </p:pic>
      <p:pic>
        <p:nvPicPr>
          <p:cNvPr id="13" name="Picture 12" descr="A diagram of a graph&#10;&#10;AI-generated content may be incorrect.">
            <a:extLst>
              <a:ext uri="{FF2B5EF4-FFF2-40B4-BE49-F238E27FC236}">
                <a16:creationId xmlns:a16="http://schemas.microsoft.com/office/drawing/2014/main" id="{6A6C7AC0-77DF-CE31-BF8D-A93B29ACC5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227" y="4079396"/>
            <a:ext cx="2585237" cy="2534665"/>
          </a:xfrm>
          <a:prstGeom prst="rect">
            <a:avLst/>
          </a:prstGeom>
        </p:spPr>
      </p:pic>
      <p:pic>
        <p:nvPicPr>
          <p:cNvPr id="15" name="Picture 14" descr="A graph of a function&#10;&#10;AI-generated content may be incorrect.">
            <a:extLst>
              <a:ext uri="{FF2B5EF4-FFF2-40B4-BE49-F238E27FC236}">
                <a16:creationId xmlns:a16="http://schemas.microsoft.com/office/drawing/2014/main" id="{2BF41792-CFCA-AAED-2B7C-74A6BE5300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493" y="1164311"/>
            <a:ext cx="3899864" cy="35168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B78ED45-4F56-C7C9-4C35-8A4886EBC4D9}"/>
                  </a:ext>
                </a:extLst>
              </p:cNvPr>
              <p:cNvSpPr txBox="1"/>
              <p:nvPr/>
            </p:nvSpPr>
            <p:spPr>
              <a:xfrm>
                <a:off x="7480453" y="1580050"/>
                <a:ext cx="3086135" cy="2935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∞,2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=1−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𝑃𝑙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B78ED45-4F56-C7C9-4C35-8A4886EBC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453" y="1580050"/>
                <a:ext cx="3086135" cy="293542"/>
              </a:xfrm>
              <a:prstGeom prst="rect">
                <a:avLst/>
              </a:prstGeom>
              <a:blipFill>
                <a:blip r:embed="rId8"/>
                <a:stretch>
                  <a:fillRect t="-2083" b="-29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AD76DED-C6A3-B4FE-1F57-B45B17947AD7}"/>
                  </a:ext>
                </a:extLst>
              </p:cNvPr>
              <p:cNvSpPr txBox="1"/>
              <p:nvPr/>
            </p:nvSpPr>
            <p:spPr>
              <a:xfrm>
                <a:off x="8053330" y="2268540"/>
                <a:ext cx="189832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/(1+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AD76DED-C6A3-B4FE-1F57-B45B17947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3330" y="2268540"/>
                <a:ext cx="1898329" cy="276999"/>
              </a:xfrm>
              <a:prstGeom prst="rect">
                <a:avLst/>
              </a:prstGeom>
              <a:blipFill>
                <a:blip r:embed="rId9"/>
                <a:stretch>
                  <a:fillRect t="-2174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3FD49DE-ABC2-384A-5A99-31953A2A90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38493" y="5244899"/>
            <a:ext cx="4288543" cy="36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4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F360-B740-23BA-3294-48D5594AE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7995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latin typeface="Constantia" panose="02030602050306030303" pitchFamily="18" charset="0"/>
              </a:rPr>
              <a:t>Thank you for your attention!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D72481-F610-AEA2-91D5-B48A8286F5C7}"/>
              </a:ext>
            </a:extLst>
          </p:cNvPr>
          <p:cNvSpPr/>
          <p:nvPr/>
        </p:nvSpPr>
        <p:spPr>
          <a:xfrm>
            <a:off x="0" y="2286000"/>
            <a:ext cx="12192000" cy="75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7BF363-70F9-E71B-D013-ED3D34E02DFC}"/>
              </a:ext>
            </a:extLst>
          </p:cNvPr>
          <p:cNvSpPr/>
          <p:nvPr/>
        </p:nvSpPr>
        <p:spPr>
          <a:xfrm>
            <a:off x="0" y="4166696"/>
            <a:ext cx="12192000" cy="75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434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15B37-210A-6DE9-2A59-0007252E2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33B92E05-2B37-74BF-21E2-0A8F05EED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03" y="702365"/>
            <a:ext cx="4750857" cy="5686633"/>
          </a:xfrm>
        </p:spPr>
      </p:pic>
    </p:spTree>
    <p:extLst>
      <p:ext uri="{BB962C8B-B14F-4D97-AF65-F5344CB8AC3E}">
        <p14:creationId xmlns:p14="http://schemas.microsoft.com/office/powerpoint/2010/main" val="1710787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4958F-4603-DCF6-298A-0D038ED98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C32511-168A-3E66-FBF3-00A9988077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4845" y="1027906"/>
            <a:ext cx="10742310" cy="4803051"/>
          </a:xfrm>
        </p:spPr>
      </p:pic>
    </p:spTree>
    <p:extLst>
      <p:ext uri="{BB962C8B-B14F-4D97-AF65-F5344CB8AC3E}">
        <p14:creationId xmlns:p14="http://schemas.microsoft.com/office/powerpoint/2010/main" val="3667278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CC7D2-E9E4-94D1-C092-DA6388EAF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093A1-4640-1601-EFAC-1F4D4A748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8FF21-D571-9E1B-BE64-3BA594278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283" y="1176428"/>
            <a:ext cx="8289464" cy="450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13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987EE84-1364-3C97-9456-AFCE85AAF2C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365125"/>
                <a:ext cx="11125200" cy="1325563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ΛCDM</m:t>
                    </m:r>
                  </m:oMath>
                </a14:m>
                <a:r>
                  <a:rPr lang="en-GB" b="0" dirty="0">
                    <a:latin typeface="Constantia" panose="02030602050306030303" pitchFamily="18" charset="0"/>
                  </a:rPr>
                  <a:t> is one of the most widely accepted model for the structure and evolution of the universe</a:t>
                </a:r>
                <a:br>
                  <a:rPr lang="en-GB" b="0" dirty="0"/>
                </a:br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987EE84-1364-3C97-9456-AFCE85AAF2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365125"/>
                <a:ext cx="11125200" cy="1325563"/>
              </a:xfrm>
              <a:blipFill>
                <a:blip r:embed="rId2"/>
                <a:stretch>
                  <a:fillRect l="-1973" t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413822-D75A-372E-D796-CC44F89CBD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4837" y="3254829"/>
            <a:ext cx="2771859" cy="2787759"/>
          </a:xfrm>
        </p:spPr>
      </p:pic>
      <p:pic>
        <p:nvPicPr>
          <p:cNvPr id="1026" name="Picture 2" descr="ESA - Planck CMB">
            <a:extLst>
              <a:ext uri="{FF2B5EF4-FFF2-40B4-BE49-F238E27FC236}">
                <a16:creationId xmlns:a16="http://schemas.microsoft.com/office/drawing/2014/main" id="{47B125A9-CC89-80E5-7401-6C68589FE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373" y="3785685"/>
            <a:ext cx="2558667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93B9D7-C4A5-78F5-3837-1C3FC07215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37" y="1819556"/>
            <a:ext cx="4426652" cy="800141"/>
          </a:xfrm>
          <a:prstGeom prst="rect">
            <a:avLst/>
          </a:prstGeom>
        </p:spPr>
      </p:pic>
      <p:pic>
        <p:nvPicPr>
          <p:cNvPr id="1028" name="Picture 4" descr="missing satellite and &quot;too big to fail ...">
            <a:extLst>
              <a:ext uri="{FF2B5EF4-FFF2-40B4-BE49-F238E27FC236}">
                <a16:creationId xmlns:a16="http://schemas.microsoft.com/office/drawing/2014/main" id="{880E09AE-198C-DCF4-3170-4F87C7DF5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058" y="1719062"/>
            <a:ext cx="28765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view of Solutions to the Cusp-Core Problem of the ΛCDM Model">
            <a:extLst>
              <a:ext uri="{FF2B5EF4-FFF2-40B4-BE49-F238E27FC236}">
                <a16:creationId xmlns:a16="http://schemas.microsoft.com/office/drawing/2014/main" id="{D24AD5B1-453C-3E69-EF71-560D86573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768" y="2962300"/>
            <a:ext cx="3239146" cy="209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ubble Tension: The Evidence of New Physics">
            <a:extLst>
              <a:ext uri="{FF2B5EF4-FFF2-40B4-BE49-F238E27FC236}">
                <a16:creationId xmlns:a16="http://schemas.microsoft.com/office/drawing/2014/main" id="{4F91B2B0-9542-183B-2BE9-E2F5910D6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058" y="4384713"/>
            <a:ext cx="2771859" cy="220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90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14B76-429F-9843-6F1D-58B9908B3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nstantia" panose="02030602050306030303" pitchFamily="18" charset="0"/>
              </a:rPr>
              <a:t>Beyond GR: Modified Gravity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654A3-D70D-0896-1EAD-56EB1D3D3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931326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Constantia" panose="02030602050306030303" pitchFamily="18" charset="0"/>
              </a:rPr>
              <a:t>When dark matter searches come up empty and tensions grow, it’s time to ask ourselves: are we using the wrong gravity?</a:t>
            </a:r>
          </a:p>
          <a:p>
            <a:pPr marL="0" indent="0">
              <a:buNone/>
            </a:pPr>
            <a:endParaRPr lang="en-GB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en-GB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en-GB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8935276-237D-0601-A84B-7E257767AB88}"/>
              </a:ext>
            </a:extLst>
          </p:cNvPr>
          <p:cNvSpPr/>
          <p:nvPr/>
        </p:nvSpPr>
        <p:spPr>
          <a:xfrm>
            <a:off x="1072308" y="2938750"/>
            <a:ext cx="10047383" cy="1288973"/>
          </a:xfrm>
          <a:prstGeom prst="rightArrow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368134-6641-9944-5C63-00AD3ECBFDBB}"/>
              </a:ext>
            </a:extLst>
          </p:cNvPr>
          <p:cNvSpPr txBox="1"/>
          <p:nvPr/>
        </p:nvSpPr>
        <p:spPr>
          <a:xfrm>
            <a:off x="1410159" y="3294043"/>
            <a:ext cx="1002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nstantia" panose="02030602050306030303" pitchFamily="18" charset="0"/>
              </a:rPr>
              <a:t>0.001 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C3F469-5195-B061-DC6F-27921BA6FF56}"/>
              </a:ext>
            </a:extLst>
          </p:cNvPr>
          <p:cNvSpPr txBox="1"/>
          <p:nvPr/>
        </p:nvSpPr>
        <p:spPr>
          <a:xfrm>
            <a:off x="3830197" y="3398570"/>
            <a:ext cx="1002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nstantia" panose="02030602050306030303" pitchFamily="18" charset="0"/>
              </a:rPr>
              <a:t>1 AU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2D32C4-F989-0C8E-BA19-A94C6BEDBBE2}"/>
              </a:ext>
            </a:extLst>
          </p:cNvPr>
          <p:cNvSpPr txBox="1"/>
          <p:nvPr/>
        </p:nvSpPr>
        <p:spPr>
          <a:xfrm>
            <a:off x="6096000" y="3429000"/>
            <a:ext cx="899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nstantia" panose="02030602050306030303" pitchFamily="18" charset="0"/>
              </a:rPr>
              <a:t>1 kpc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310312-558F-94C1-A2EB-B40F9B3F382C}"/>
              </a:ext>
            </a:extLst>
          </p:cNvPr>
          <p:cNvSpPr txBox="1"/>
          <p:nvPr/>
        </p:nvSpPr>
        <p:spPr>
          <a:xfrm>
            <a:off x="7252771" y="3429000"/>
            <a:ext cx="899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nstantia" panose="02030602050306030303" pitchFamily="18" charset="0"/>
              </a:rPr>
              <a:t>1 Mpc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41A19C-6E8F-BF8D-A4F6-A9842023DFF0}"/>
              </a:ext>
            </a:extLst>
          </p:cNvPr>
          <p:cNvSpPr txBox="1"/>
          <p:nvPr/>
        </p:nvSpPr>
        <p:spPr>
          <a:xfrm>
            <a:off x="9287219" y="3429000"/>
            <a:ext cx="115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nstantia" panose="02030602050306030303" pitchFamily="18" charset="0"/>
              </a:rPr>
              <a:t>1000 Mpc</a:t>
            </a:r>
          </a:p>
        </p:txBody>
      </p:sp>
      <p:sp>
        <p:nvSpPr>
          <p:cNvPr id="19" name="Arrow: Left-Right 18">
            <a:extLst>
              <a:ext uri="{FF2B5EF4-FFF2-40B4-BE49-F238E27FC236}">
                <a16:creationId xmlns:a16="http://schemas.microsoft.com/office/drawing/2014/main" id="{335CDBC7-53C9-18ED-2444-758E12234978}"/>
              </a:ext>
            </a:extLst>
          </p:cNvPr>
          <p:cNvSpPr/>
          <p:nvPr/>
        </p:nvSpPr>
        <p:spPr>
          <a:xfrm>
            <a:off x="1718631" y="4295667"/>
            <a:ext cx="2111566" cy="639890"/>
          </a:xfrm>
          <a:prstGeom prst="leftRightArrow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Left-Right 19">
            <a:extLst>
              <a:ext uri="{FF2B5EF4-FFF2-40B4-BE49-F238E27FC236}">
                <a16:creationId xmlns:a16="http://schemas.microsoft.com/office/drawing/2014/main" id="{07A7B65B-55D9-8565-975E-0CA524712DE3}"/>
              </a:ext>
            </a:extLst>
          </p:cNvPr>
          <p:cNvSpPr/>
          <p:nvPr/>
        </p:nvSpPr>
        <p:spPr>
          <a:xfrm>
            <a:off x="5398266" y="4295667"/>
            <a:ext cx="1938968" cy="639890"/>
          </a:xfrm>
          <a:prstGeom prst="leftRightArrow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Left-Right 20">
            <a:extLst>
              <a:ext uri="{FF2B5EF4-FFF2-40B4-BE49-F238E27FC236}">
                <a16:creationId xmlns:a16="http://schemas.microsoft.com/office/drawing/2014/main" id="{48227994-8FC4-1E3C-D3D5-9BBAE1214D2C}"/>
              </a:ext>
            </a:extLst>
          </p:cNvPr>
          <p:cNvSpPr/>
          <p:nvPr/>
        </p:nvSpPr>
        <p:spPr>
          <a:xfrm>
            <a:off x="5883008" y="5014053"/>
            <a:ext cx="4807025" cy="878729"/>
          </a:xfrm>
          <a:prstGeom prst="leftRightArrow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4CD141-EA64-1E6B-C9C3-2AF60E7E6376}"/>
              </a:ext>
            </a:extLst>
          </p:cNvPr>
          <p:cNvSpPr txBox="1"/>
          <p:nvPr/>
        </p:nvSpPr>
        <p:spPr>
          <a:xfrm>
            <a:off x="2361281" y="4436222"/>
            <a:ext cx="826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nstantia" panose="02030602050306030303" pitchFamily="18" charset="0"/>
              </a:rPr>
              <a:t>GR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43B5DF-ADB7-03A7-E6EB-BC784979F313}"/>
              </a:ext>
            </a:extLst>
          </p:cNvPr>
          <p:cNvSpPr txBox="1"/>
          <p:nvPr/>
        </p:nvSpPr>
        <p:spPr>
          <a:xfrm>
            <a:off x="5883008" y="4456683"/>
            <a:ext cx="1167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nstantia" panose="02030602050306030303" pitchFamily="18" charset="0"/>
              </a:rPr>
              <a:t>MOND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473AFE-453F-780E-F70C-71FF1BFE1F69}"/>
              </a:ext>
            </a:extLst>
          </p:cNvPr>
          <p:cNvSpPr txBox="1"/>
          <p:nvPr/>
        </p:nvSpPr>
        <p:spPr>
          <a:xfrm>
            <a:off x="7873387" y="5268751"/>
            <a:ext cx="826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nstantia" panose="02030602050306030303" pitchFamily="18" charset="0"/>
              </a:rPr>
              <a:t>MG</a:t>
            </a:r>
          </a:p>
        </p:txBody>
      </p:sp>
    </p:spTree>
    <p:extLst>
      <p:ext uri="{BB962C8B-B14F-4D97-AF65-F5344CB8AC3E}">
        <p14:creationId xmlns:p14="http://schemas.microsoft.com/office/powerpoint/2010/main" val="604125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93F6F-C2E3-9D2F-A9C9-122B2018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89" y="160232"/>
            <a:ext cx="10515600" cy="1325563"/>
          </a:xfrm>
        </p:spPr>
        <p:txBody>
          <a:bodyPr/>
          <a:lstStyle/>
          <a:p>
            <a:r>
              <a:rPr lang="en-GB" dirty="0">
                <a:latin typeface="Constantia" panose="02030602050306030303" pitchFamily="18" charset="0"/>
              </a:rPr>
              <a:t>Modified Gravity – Chameleon Screening</a:t>
            </a:r>
          </a:p>
        </p:txBody>
      </p:sp>
      <p:pic>
        <p:nvPicPr>
          <p:cNvPr id="2050" name="Picture 2" descr="{&quot;backgroundColor&quot;:&quot;#FFFFFF&quot;,&quot;aid&quot;:null,&quot;font&quot;:{&quot;family&quot;:&quot;Arial&quot;,&quot;size&quot;:27.5,&quot;color&quot;:&quot;#000000&quot;},&quot;code&quot;:&quot;$$\\psi\\left(r\\right)=-\\frac{GM}{r}\\left(1+\\alpha e^{-r/\\lambda}\\right)$$&quot;,&quot;id&quot;:&quot;4&quot;,&quot;type&quot;:&quot;$$&quot;,&quot;backgroundColorModified&quot;:false,&quot;ts&quot;:1684156064461,&quot;cs&quot;:&quot;sskk6qJXfQEMJWqzpIBUPg==&quot;,&quot;size&quot;:{&quot;width&quot;:514.7296467191601,&quot;height&quot;:91.12074803149608}}">
            <a:extLst>
              <a:ext uri="{FF2B5EF4-FFF2-40B4-BE49-F238E27FC236}">
                <a16:creationId xmlns:a16="http://schemas.microsoft.com/office/drawing/2014/main" id="{A69C479C-37CD-74F9-FB0B-A3573ED86F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7" y="1485359"/>
            <a:ext cx="6035412" cy="10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8EAFFAB-B6E5-72F7-A877-BCCD9453C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43" y="3210203"/>
            <a:ext cx="5594611" cy="291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{&quot;type&quot;:&quot;$$&quot;,&quot;aid&quot;:null,&quot;font&quot;:{&quot;family&quot;:&quot;Arial&quot;,&quot;size&quot;:23,&quot;color&quot;:&quot;#000000&quot;},&quot;backgroundColor&quot;:&quot;#FFFFFF&quot;,&quot;code&quot;:&quot;$$V_{eff}\\left(\\phi\\right)=V\\left(\\phi\\right)+\\frac{g\\phi}{M_{pl}}\\rho_{m}$$&quot;,&quot;backgroundColorModified&quot;:false,&quot;id&quot;:&quot;6&quot;,&quot;ts&quot;:1684162212219,&quot;cs&quot;:&quot;e91NyQnkWa2AKIjLnnkpMg==&quot;,&quot;size&quot;:{&quot;width&quot;:392.6666666666667,&quot;height&quot;:84.33333333333333}}">
            <a:extLst>
              <a:ext uri="{FF2B5EF4-FFF2-40B4-BE49-F238E27FC236}">
                <a16:creationId xmlns:a16="http://schemas.microsoft.com/office/drawing/2014/main" id="{E13A9852-D456-6043-193E-CAE333AA0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442" y="1729322"/>
            <a:ext cx="3627478" cy="77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{&quot;aid&quot;:null,&quot;id&quot;:&quot;9&quot;,&quot;backgroundColor&quot;:&quot;#FFFFFF&quot;,&quot;code&quot;:&quot;$$m_{\\phi}^{2}=V_{,\\phi\\phi}\\left(\\phi_{\\min}\\right)$$&quot;,&quot;font&quot;:{&quot;family&quot;:&quot;Arial&quot;,&quot;color&quot;:&quot;#000000&quot;,&quot;size&quot;:28},&quot;type&quot;:&quot;$$&quot;,&quot;backgroundColorModified&quot;:false,&quot;ts&quot;:1684162650349,&quot;cs&quot;:&quot;JK4v6wTABq2HefPRfH+HDw==&quot;,&quot;size&quot;:{&quot;width&quot;:300,&quot;height&quot;:56.5}}">
            <a:extLst>
              <a:ext uri="{FF2B5EF4-FFF2-40B4-BE49-F238E27FC236}">
                <a16:creationId xmlns:a16="http://schemas.microsoft.com/office/drawing/2014/main" id="{17BFA0D5-6FC7-7F7D-7722-69B952E2A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13" y="4919632"/>
            <a:ext cx="2675107" cy="50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{&quot;backgroundColorModified&quot;:false,&quot;aid&quot;:null,&quot;id&quot;:&quot;5&quot;,&quot;code&quot;:&quot;$$\\lambda_{eff}=\\min\\left(\\frac{\\partial^{2}V_{eff}}{\\partial\\phi^{2}}\\right)^{-\\frac{1}{2}}$$&quot;,&quot;backgroundColor&quot;:&quot;#FFFFFF&quot;,&quot;type&quot;:&quot;$$&quot;,&quot;font&quot;:{&quot;family&quot;:&quot;Arial&quot;,&quot;size&quot;:20.5,&quot;color&quot;:&quot;#000000&quot;},&quot;ts&quot;:1684162769948,&quot;cs&quot;:&quot;araSIxsCuSv8/s6Cr15o7A==&quot;,&quot;size&quot;:{&quot;width&quot;:347.0604094488189,&quot;height&quot;:108.75594015748028}}">
            <a:extLst>
              <a:ext uri="{FF2B5EF4-FFF2-40B4-BE49-F238E27FC236}">
                <a16:creationId xmlns:a16="http://schemas.microsoft.com/office/drawing/2014/main" id="{48B59AAC-2B92-B721-64D6-857182A93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015" y="3210203"/>
            <a:ext cx="2521395" cy="79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{&quot;aid&quot;:null,&quot;backgroundColor&quot;:&quot;#FFFFFF&quot;,&quot;id&quot;:&quot;8&quot;,&quot;backgroundColorModified&quot;:false,&quot;font&quot;:{&quot;color&quot;:&quot;#000000&quot;,&quot;size&quot;:23,&quot;family&quot;:&quot;Arial&quot;},&quot;code&quot;:&quot;$$\\lambda=\\frac{h}{m\\,c}$$&quot;,&quot;type&quot;:&quot;$$&quot;,&quot;ts&quot;:1684162548375,&quot;cs&quot;:&quot;+9AX5BvvsmYjxCJS12y30g==&quot;,&quot;size&quot;:{&quot;width&quot;:132,&quot;height&quot;:74.5}}">
            <a:extLst>
              <a:ext uri="{FF2B5EF4-FFF2-40B4-BE49-F238E27FC236}">
                <a16:creationId xmlns:a16="http://schemas.microsoft.com/office/drawing/2014/main" id="{8520F10F-8DAA-170C-7483-3FBD7297C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6" y="3065571"/>
            <a:ext cx="1848896" cy="104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9D98152-2777-216C-D978-1EC9449DBFC3}"/>
                  </a:ext>
                </a:extLst>
              </p14:cNvPr>
              <p14:cNvContentPartPr/>
              <p14:nvPr/>
            </p14:nvContentPartPr>
            <p14:xfrm>
              <a:off x="4814115" y="1983153"/>
              <a:ext cx="438120" cy="231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9D98152-2777-216C-D978-1EC9449DBFC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60115" y="1875153"/>
                <a:ext cx="545760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DD733F4-D54F-E6FC-5CF8-4F0BBAFFC0A1}"/>
                  </a:ext>
                </a:extLst>
              </p14:cNvPr>
              <p14:cNvContentPartPr/>
              <p14:nvPr/>
            </p14:nvContentPartPr>
            <p14:xfrm>
              <a:off x="6027315" y="1829073"/>
              <a:ext cx="349920" cy="133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DD733F4-D54F-E6FC-5CF8-4F0BBAFFC0A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73315" y="1721073"/>
                <a:ext cx="457560" cy="34884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BD307D83-0FC9-5D51-B55C-2FBE2DCC9912}"/>
              </a:ext>
            </a:extLst>
          </p:cNvPr>
          <p:cNvSpPr txBox="1"/>
          <p:nvPr/>
        </p:nvSpPr>
        <p:spPr>
          <a:xfrm>
            <a:off x="10583472" y="6328436"/>
            <a:ext cx="1848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nstantia" panose="02030602050306030303" pitchFamily="18" charset="0"/>
              </a:rPr>
              <a:t>Terukina’13</a:t>
            </a:r>
          </a:p>
        </p:txBody>
      </p:sp>
    </p:spTree>
    <p:extLst>
      <p:ext uri="{BB962C8B-B14F-4D97-AF65-F5344CB8AC3E}">
        <p14:creationId xmlns:p14="http://schemas.microsoft.com/office/powerpoint/2010/main" val="65359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4EC47-63FB-E339-4247-436D5899F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05" y="155804"/>
            <a:ext cx="10515600" cy="1325563"/>
          </a:xfrm>
        </p:spPr>
        <p:txBody>
          <a:bodyPr/>
          <a:lstStyle/>
          <a:p>
            <a:r>
              <a:rPr lang="en-GB" dirty="0">
                <a:latin typeface="Constantia" panose="02030602050306030303" pitchFamily="18" charset="0"/>
              </a:rPr>
              <a:t>Chameleon Screening: Modified Potential</a:t>
            </a:r>
          </a:p>
        </p:txBody>
      </p:sp>
      <p:pic>
        <p:nvPicPr>
          <p:cNvPr id="5122" name="Picture 2" descr="{&quot;id&quot;:&quot;32&quot;,&quot;backgroundColorModified&quot;:false,&quot;type&quot;:&quot;$$&quot;,&quot;backgroundColor&quot;:&quot;#FFFFFF&quot;,&quot;code&quot;:&quot;$$\\frac{d\\Phi}{dr}=\\frac{G\\mathcal{M\\left(&lt;r\\right)}}{r^{2}}+\\frac{\\beta}{M_{\\mathrm{pl}}}\\frac{d\\phi}{dr}$$&quot;,&quot;font&quot;:{&quot;color&quot;:&quot;#000000&quot;,&quot;size&quot;:18.5,&quot;family&quot;:&quot;Arial&quot;},&quot;aid&quot;:null,&quot;ts&quot;:1684935405945,&quot;cs&quot;:&quot;ILRl77YRN/eE8JWA+n3TcA==&quot;,&quot;size&quot;:{&quot;width&quot;:424,&quot;height&quot;:71.08662047244094}}">
            <a:extLst>
              <a:ext uri="{FF2B5EF4-FFF2-40B4-BE49-F238E27FC236}">
                <a16:creationId xmlns:a16="http://schemas.microsoft.com/office/drawing/2014/main" id="{A704CBA8-4D9B-DD6B-73C9-F590B22174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309" y="2089322"/>
            <a:ext cx="7526809" cy="149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A422D42-31C7-6AF7-9431-B02B761DE8A5}"/>
                  </a:ext>
                </a:extLst>
              </p14:cNvPr>
              <p14:cNvContentPartPr/>
              <p14:nvPr/>
            </p14:nvContentPartPr>
            <p14:xfrm>
              <a:off x="7908675" y="2156313"/>
              <a:ext cx="598680" cy="514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A422D42-31C7-6AF7-9431-B02B761DE8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55035" y="2048673"/>
                <a:ext cx="706320" cy="72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057CFDC-6A69-E197-F415-C2A715018D5B}"/>
                  </a:ext>
                </a:extLst>
              </p14:cNvPr>
              <p14:cNvContentPartPr/>
              <p14:nvPr/>
            </p14:nvContentPartPr>
            <p14:xfrm>
              <a:off x="9231675" y="2213913"/>
              <a:ext cx="547920" cy="397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057CFDC-6A69-E197-F415-C2A715018D5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78035" y="2106273"/>
                <a:ext cx="655560" cy="61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384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B6930-7293-2A42-604D-F0D161702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22" y="71610"/>
            <a:ext cx="10515600" cy="1325563"/>
          </a:xfrm>
        </p:spPr>
        <p:txBody>
          <a:bodyPr/>
          <a:lstStyle/>
          <a:p>
            <a:r>
              <a:rPr lang="en-GB" dirty="0">
                <a:latin typeface="Constantia" panose="02030602050306030303" pitchFamily="18" charset="0"/>
              </a:rPr>
              <a:t>Possible Probe: The Caustic Method </a:t>
            </a:r>
          </a:p>
        </p:txBody>
      </p:sp>
      <p:pic>
        <p:nvPicPr>
          <p:cNvPr id="5" name="Content Placeholder 4" descr="A diagram of a graph&#10;&#10;AI-generated content may be incorrect.">
            <a:extLst>
              <a:ext uri="{FF2B5EF4-FFF2-40B4-BE49-F238E27FC236}">
                <a16:creationId xmlns:a16="http://schemas.microsoft.com/office/drawing/2014/main" id="{621C68DE-B37C-2EA7-8A43-E9606F034F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90" y="1397172"/>
            <a:ext cx="5139876" cy="3428216"/>
          </a:xfrm>
        </p:spPr>
      </p:pic>
      <p:pic>
        <p:nvPicPr>
          <p:cNvPr id="3074" name="Picture 2" descr="{&quot;id&quot;:&quot;16&quot;,&quot;code&quot;:&quot;$$&lt;v_{esc,los}^{2}\\left(r\\right)&gt;\\,=\\left[2-\\phi\\left(r\\right)g^{-1}\\left(\\beta\\right)\\right]^{1/2}$$&quot;,&quot;font&quot;:{&quot;family&quot;:&quot;Arial&quot;,&quot;color&quot;:&quot;#000000&quot;,&quot;size&quot;:18},&quot;backgroundColor&quot;:&quot;#FFFFFF&quot;,&quot;type&quot;:&quot;$$&quot;,&quot;backgroundColorModified&quot;:false,&quot;aid&quot;:null,&quot;ts&quot;:1684421155753,&quot;cs&quot;:&quot;ihcbicaMk3XD9ci0QzKuIg==&quot;,&quot;size&quot;:{&quot;width&quot;:445,&quot;height&quot;:43.333333333333336}}">
            <a:extLst>
              <a:ext uri="{FF2B5EF4-FFF2-40B4-BE49-F238E27FC236}">
                <a16:creationId xmlns:a16="http://schemas.microsoft.com/office/drawing/2014/main" id="{72993593-CD6A-C859-E639-2763A4167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508" y="1557556"/>
            <a:ext cx="5328490" cy="62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{&quot;backgroundColorModified&quot;:false,&quot;id&quot;:&quot;17&quot;,&quot;font&quot;:{&quot;color&quot;:&quot;#000000&quot;,&quot;size&quot;:17,&quot;family&quot;:&quot;Arial&quot;},&quot;type&quot;:&quot;$$&quot;,&quot;aid&quot;:null,&quot;backgroundColor&quot;:&quot;#FFFFFF&quot;,&quot;code&quot;:&quot;$$g\\left(\\beta\\right)=\\frac{3-2\\beta\\left(r\\right)}{1-\\beta\\left(r\\right)}$$&quot;,&quot;ts&quot;:1684421303793,&quot;cs&quot;:&quot;eVYcoOrmcYkOAvdP6+NMbA==&quot;,&quot;size&quot;:{&quot;width&quot;:199.16666666666666,&quot;height&quot;:64.33333333333333}}">
            <a:extLst>
              <a:ext uri="{FF2B5EF4-FFF2-40B4-BE49-F238E27FC236}">
                <a16:creationId xmlns:a16="http://schemas.microsoft.com/office/drawing/2014/main" id="{8C5118FF-5C9A-2D29-CB79-22F764FCD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879" y="2813715"/>
            <a:ext cx="3175672" cy="102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{&quot;backgroundColor&quot;:&quot;#FFFFFF&quot;,&quot;backgroundColorModified&quot;:false,&quot;id&quot;:&quot;18&quot;,&quot;code&quot;:&quot;$$\\mathcal{A^{\\mathrm{2}}\\left(r\\right)=\\,&lt;v_{esc,los}^{\\mathrm{2}}\\left(r\\right)&gt;\\,\\Rightarrow\\,-\\,\\mathrm{2\\,\\mathbb{\\phi\\left(\\mathit{r}\\right)}=\\,\\mathcal{A^{\\mathrm{2}}\\left(r\\right)g\\left(\\beta\\right)}}}\\,\\equiv\\,\\phi_{\\beta}\\left(r\\right)g\\left(\\beta\\right)$$&quot;,&quot;font&quot;:{&quot;size&quot;:23.5,&quot;family&quot;:&quot;Arial&quot;,&quot;color&quot;:&quot;#000000&quot;},&quot;type&quot;:&quot;$$&quot;,&quot;aid&quot;:null,&quot;ts&quot;:1685295390877,&quot;cs&quot;:&quot;AZqSPnGbZkNNJNArV0qr0g==&quot;,&quot;size&quot;:{&quot;width&quot;:1018,&quot;height&quot;:47}}">
            <a:extLst>
              <a:ext uri="{FF2B5EF4-FFF2-40B4-BE49-F238E27FC236}">
                <a16:creationId xmlns:a16="http://schemas.microsoft.com/office/drawing/2014/main" id="{65CE7691-7BE2-88A2-9686-B3668FF3B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87" y="5460828"/>
            <a:ext cx="10741445" cy="62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AB9DF6-CC22-B743-5364-528C0470C39A}"/>
              </a:ext>
            </a:extLst>
          </p:cNvPr>
          <p:cNvSpPr txBox="1"/>
          <p:nvPr/>
        </p:nvSpPr>
        <p:spPr>
          <a:xfrm>
            <a:off x="10627597" y="6440557"/>
            <a:ext cx="1948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nstantia" panose="02030602050306030303" pitchFamily="18" charset="0"/>
              </a:rPr>
              <a:t>Diaferio’05</a:t>
            </a:r>
          </a:p>
        </p:txBody>
      </p:sp>
    </p:spTree>
    <p:extLst>
      <p:ext uri="{BB962C8B-B14F-4D97-AF65-F5344CB8AC3E}">
        <p14:creationId xmlns:p14="http://schemas.microsoft.com/office/powerpoint/2010/main" val="37160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{&quot;code&quot;:&quot;$$GM\\left(&lt;r\\right)=\\int_{0}^{r}\\mathcal{A^{\\mathrm{2}}\\left(r\\right)\\mathcal{F}_{\\beta}\\left(r\\right)dr}$$&quot;,&quot;backgroundColor&quot;:&quot;#FFFFFF&quot;,&quot;aid&quot;:null,&quot;font&quot;:{&quot;color&quot;:&quot;#000000&quot;,&quot;size&quot;:19,&quot;family&quot;:&quot;Arial&quot;},&quot;backgroundColorModified&quot;:false,&quot;id&quot;:&quot;21&quot;,&quot;type&quot;:&quot;$$&quot;,&quot;ts&quot;:1684422477771,&quot;cs&quot;:&quot;7mqYXfn8nGlSRi8szDxIWw==&quot;,&quot;size&quot;:{&quot;width&quot;:380.6666666666667,&quot;height&quot;:69}}">
            <a:extLst>
              <a:ext uri="{FF2B5EF4-FFF2-40B4-BE49-F238E27FC236}">
                <a16:creationId xmlns:a16="http://schemas.microsoft.com/office/drawing/2014/main" id="{755F0F5A-4561-0A07-1966-EDC5C52D33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74" y="2270305"/>
            <a:ext cx="5938091" cy="107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{&quot;code&quot;:&quot;$$G\\,dm=-2\\phi\\left(r\\right)\\mathcal{F}\\left(r\\right)dr=\\mathcal{A^{\\mathrm{2}}\\left(r\\right)g\\left(\\beta\\right)}\\mathcal{F}\\left(r\\right)dr$$&quot;,&quot;backgroundColorModified&quot;:false,&quot;id&quot;:&quot;19&quot;,&quot;aid&quot;:null,&quot;backgroundColor&quot;:&quot;#FFFFFF&quot;,&quot;type&quot;:&quot;$$&quot;,&quot;font&quot;:{&quot;family&quot;:&quot;Arial&quot;,&quot;color&quot;:&quot;#000000&quot;,&quot;size&quot;:19},&quot;ts&quot;:1684422216575,&quot;cs&quot;:&quot;VnZdChNVOtu0ro2krmQLYw==&quot;,&quot;size&quot;:{&quot;width&quot;:548,&quot;height&quot;:34}}">
            <a:extLst>
              <a:ext uri="{FF2B5EF4-FFF2-40B4-BE49-F238E27FC236}">
                <a16:creationId xmlns:a16="http://schemas.microsoft.com/office/drawing/2014/main" id="{9D406202-A19B-FC69-6954-3CB2CA3E9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74" y="290316"/>
            <a:ext cx="7499162" cy="46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{&quot;id&quot;:&quot;20&quot;,&quot;code&quot;:&quot;$$\\mathcal{F}\\left(r\\right)=\\,-2\\pi G\\frac{\\rho\\left(r\\right)r^{2}}{\\phi\\left(r\\right)}$$&quot;,&quot;font&quot;:{&quot;family&quot;:&quot;Arial&quot;,&quot;size&quot;:19,&quot;color&quot;:&quot;#000000&quot;},&quot;aid&quot;:null,&quot;backgroundColor&quot;:&quot;#FFFFFF&quot;,&quot;backgroundColorModified&quot;:false,&quot;type&quot;:&quot;$$&quot;,&quot;ts&quot;:1684422350364,&quot;cs&quot;:&quot;ipYlAk3sWJcqyt6HfjAlZQ==&quot;,&quot;size&quot;:{&quot;width&quot;:283.75,&quot;height&quot;:74.49999999999996}}">
            <a:extLst>
              <a:ext uri="{FF2B5EF4-FFF2-40B4-BE49-F238E27FC236}">
                <a16:creationId xmlns:a16="http://schemas.microsoft.com/office/drawing/2014/main" id="{EBD236D7-19BF-126F-3263-9087CA313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36" y="1035080"/>
            <a:ext cx="3380850" cy="88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A7A4820F-9492-234E-C487-DE84B9E8B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5" y="3694214"/>
            <a:ext cx="4868359" cy="297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611428C4-3A10-3B86-AFE1-C37DC5261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060" y="3401675"/>
            <a:ext cx="4241552" cy="339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A6D171-5244-5790-17B6-1AE4D7031ED2}"/>
                  </a:ext>
                </a:extLst>
              </p:cNvPr>
              <p:cNvSpPr txBox="1"/>
              <p:nvPr/>
            </p:nvSpPr>
            <p:spPr>
              <a:xfrm>
                <a:off x="5935337" y="1107591"/>
                <a:ext cx="6097836" cy="12332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latin typeface="Constantia" panose="02030602050306030303" pitchFamily="18" charset="0"/>
                    <a:ea typeface="Cambria Math" panose="02040503050406030204" pitchFamily="18" charset="0"/>
                  </a:rPr>
                  <a:t>Most literature takes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GB" sz="2400" dirty="0">
                    <a:latin typeface="Constantia" panose="02030602050306030303" pitchFamily="18" charset="0"/>
                    <a:ea typeface="Cambria Math" panose="02040503050406030204" pitchFamily="18" charset="0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=0.65</m:t>
                    </m:r>
                  </m:oMath>
                </a14:m>
                <a:r>
                  <a:rPr lang="en-GB" sz="2400" dirty="0">
                    <a:latin typeface="Constantia" panose="02030602050306030303" pitchFamily="18" charset="0"/>
                  </a:rPr>
                  <a:t> </a:t>
                </a:r>
              </a:p>
              <a:p>
                <a:endParaRPr lang="en-GB" sz="2400" dirty="0">
                  <a:latin typeface="Constantia" panose="02030602050306030303" pitchFamily="18" charset="0"/>
                </a:endParaRPr>
              </a:p>
              <a:p>
                <a:r>
                  <a:rPr lang="en-GB" sz="2400" dirty="0">
                    <a:latin typeface="Constantia" panose="02030602050306030303" pitchFamily="18" charset="0"/>
                  </a:rPr>
                  <a:t>We do a full analysis in Butt et al. 2024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A6D171-5244-5790-17B6-1AE4D7031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5337" y="1107591"/>
                <a:ext cx="6097836" cy="1233223"/>
              </a:xfrm>
              <a:prstGeom prst="rect">
                <a:avLst/>
              </a:prstGeom>
              <a:blipFill>
                <a:blip r:embed="rId7"/>
                <a:stretch>
                  <a:fillRect l="-1600" t="-3465" b="-103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83C2C71-9C6C-C1A2-4B16-50A697D3C709}"/>
              </a:ext>
            </a:extLst>
          </p:cNvPr>
          <p:cNvSpPr txBox="1"/>
          <p:nvPr/>
        </p:nvSpPr>
        <p:spPr>
          <a:xfrm>
            <a:off x="10928612" y="5989983"/>
            <a:ext cx="1104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nstantia" panose="02030602050306030303" pitchFamily="18" charset="0"/>
              </a:rPr>
              <a:t>Diaferio’99, 09</a:t>
            </a:r>
          </a:p>
        </p:txBody>
      </p:sp>
    </p:spTree>
    <p:extLst>
      <p:ext uri="{BB962C8B-B14F-4D97-AF65-F5344CB8AC3E}">
        <p14:creationId xmlns:p14="http://schemas.microsoft.com/office/powerpoint/2010/main" val="355402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94113-AFCF-72C8-C5C2-52DBABB3A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4" y="55499"/>
            <a:ext cx="9914859" cy="1329004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99DEDD-F489-E819-4666-9DE3BAF78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699" y="1101220"/>
            <a:ext cx="5760529" cy="1485976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125D44D-D34B-C944-BAD4-3AA3BD5A0136}"/>
              </a:ext>
            </a:extLst>
          </p:cNvPr>
          <p:cNvSpPr/>
          <p:nvPr/>
        </p:nvSpPr>
        <p:spPr>
          <a:xfrm>
            <a:off x="10934986" y="1428458"/>
            <a:ext cx="437827" cy="162732"/>
          </a:xfrm>
          <a:prstGeom prst="rect">
            <a:avLst/>
          </a:prstGeom>
          <a:noFill/>
          <a:ln>
            <a:solidFill>
              <a:srgbClr val="1881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172361-3870-A767-6323-82F63316B0F0}"/>
              </a:ext>
            </a:extLst>
          </p:cNvPr>
          <p:cNvSpPr/>
          <p:nvPr/>
        </p:nvSpPr>
        <p:spPr>
          <a:xfrm>
            <a:off x="10934985" y="1604464"/>
            <a:ext cx="437827" cy="162732"/>
          </a:xfrm>
          <a:prstGeom prst="rect">
            <a:avLst/>
          </a:prstGeom>
          <a:noFill/>
          <a:ln>
            <a:solidFill>
              <a:srgbClr val="1881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BD71F2C-6DB4-8C27-2237-EFE48248895A}"/>
              </a:ext>
            </a:extLst>
          </p:cNvPr>
          <p:cNvSpPr/>
          <p:nvPr/>
        </p:nvSpPr>
        <p:spPr>
          <a:xfrm>
            <a:off x="10934986" y="1983974"/>
            <a:ext cx="437827" cy="189852"/>
          </a:xfrm>
          <a:prstGeom prst="rect">
            <a:avLst/>
          </a:prstGeom>
          <a:noFill/>
          <a:ln>
            <a:solidFill>
              <a:srgbClr val="1881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88CE055-96F0-D331-88D7-9ED52C61EAD1}"/>
              </a:ext>
            </a:extLst>
          </p:cNvPr>
          <p:cNvSpPr/>
          <p:nvPr/>
        </p:nvSpPr>
        <p:spPr>
          <a:xfrm>
            <a:off x="10934986" y="2146706"/>
            <a:ext cx="437827" cy="187447"/>
          </a:xfrm>
          <a:prstGeom prst="rect">
            <a:avLst/>
          </a:prstGeom>
          <a:noFill/>
          <a:ln>
            <a:solidFill>
              <a:srgbClr val="1881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Content Placeholder 4" descr="A screenshot of a graph&#10;&#10;AI-generated content may be incorrect.">
            <a:extLst>
              <a:ext uri="{FF2B5EF4-FFF2-40B4-BE49-F238E27FC236}">
                <a16:creationId xmlns:a16="http://schemas.microsoft.com/office/drawing/2014/main" id="{960E5DC1-56AD-4CF0-A2BB-14CFFC1B87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77" y="948196"/>
            <a:ext cx="4891519" cy="523226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C21650-C517-85D0-4AA9-5940E4418D27}"/>
              </a:ext>
            </a:extLst>
          </p:cNvPr>
          <p:cNvSpPr txBox="1"/>
          <p:nvPr/>
        </p:nvSpPr>
        <p:spPr>
          <a:xfrm>
            <a:off x="5692699" y="3564329"/>
            <a:ext cx="618348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800" dirty="0">
                <a:latin typeface="Constantia" panose="02030602050306030303" pitchFamily="18" charset="0"/>
              </a:rPr>
              <a:t>In Butt et al. 2024 we study two clusters: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nstantia" panose="02030602050306030303" pitchFamily="18" charset="0"/>
              </a:rPr>
              <a:t>A2029 (982 galaxies)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nstantia" panose="02030602050306030303" pitchFamily="18" charset="0"/>
              </a:rPr>
              <a:t>A2142 (2239 galaxies)</a:t>
            </a:r>
          </a:p>
          <a:p>
            <a:pPr marL="0" indent="0">
              <a:buNone/>
            </a:pPr>
            <a:endParaRPr lang="en-GB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419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9" grpId="0" animBg="1"/>
      <p:bldP spid="31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820E9-69DB-5655-FF29-0F1BC70FD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14C60-481C-360F-EA59-BEE71E8A7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4" y="55499"/>
            <a:ext cx="9914859" cy="1329004"/>
          </a:xfrm>
        </p:spPr>
        <p:txBody>
          <a:bodyPr/>
          <a:lstStyle/>
          <a:p>
            <a:r>
              <a:rPr lang="en-GB" dirty="0">
                <a:latin typeface="Constantia" panose="02030602050306030303" pitchFamily="18" charset="0"/>
              </a:rPr>
              <a:t>Results - 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0F2165-4FC2-9A03-B6F2-9358698D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dirty="0"/>
              <a:t>Butt et al.’24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86161BC-BEBF-FB40-E8EF-738BA88B6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460" y="5273294"/>
            <a:ext cx="6990155" cy="1304960"/>
          </a:xfrm>
          <a:prstGeom prst="rect">
            <a:avLst/>
          </a:prstGeom>
        </p:spPr>
      </p:pic>
      <p:pic>
        <p:nvPicPr>
          <p:cNvPr id="23" name="Picture 22" descr="A screenshot of a graph&#10;&#10;Description automatically generated">
            <a:extLst>
              <a:ext uri="{FF2B5EF4-FFF2-40B4-BE49-F238E27FC236}">
                <a16:creationId xmlns:a16="http://schemas.microsoft.com/office/drawing/2014/main" id="{6778E3E6-B557-687B-08A7-943DBE631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774" y="1048949"/>
            <a:ext cx="4167474" cy="4244441"/>
          </a:xfrm>
          <a:prstGeom prst="rect">
            <a:avLst/>
          </a:prstGeom>
        </p:spPr>
      </p:pic>
      <p:pic>
        <p:nvPicPr>
          <p:cNvPr id="27" name="Content Placeholder 26" descr="A graph of 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7047F142-6695-CDE1-934C-BFA65A4039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59623" y="1048949"/>
            <a:ext cx="4529597" cy="4224345"/>
          </a:xfr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6FECA63D-C7CE-8374-8C1F-A071DA81DA83}"/>
              </a:ext>
            </a:extLst>
          </p:cNvPr>
          <p:cNvSpPr/>
          <p:nvPr/>
        </p:nvSpPr>
        <p:spPr>
          <a:xfrm>
            <a:off x="8488017" y="5734878"/>
            <a:ext cx="576470" cy="37768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FCD22C-9914-B1A7-5789-DA4459212C31}"/>
              </a:ext>
            </a:extLst>
          </p:cNvPr>
          <p:cNvSpPr/>
          <p:nvPr/>
        </p:nvSpPr>
        <p:spPr>
          <a:xfrm>
            <a:off x="8488017" y="6112565"/>
            <a:ext cx="576470" cy="37768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D81B493-9E91-6357-03C6-6109BB0EFEC6}"/>
                  </a:ext>
                </a:extLst>
              </p:cNvPr>
              <p:cNvSpPr txBox="1"/>
              <p:nvPr/>
            </p:nvSpPr>
            <p:spPr>
              <a:xfrm>
                <a:off x="8986680" y="1569412"/>
                <a:ext cx="3002947" cy="3855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∞,2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0.18</m:t>
                    </m:r>
                  </m:oMath>
                </a14:m>
                <a:r>
                  <a:rPr lang="en-GB" sz="2400" dirty="0"/>
                  <a:t> at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GB" sz="2400" dirty="0"/>
                  <a:t> C.L.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D81B493-9E91-6357-03C6-6109BB0EF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6680" y="1569412"/>
                <a:ext cx="3002947" cy="385555"/>
              </a:xfrm>
              <a:prstGeom prst="rect">
                <a:avLst/>
              </a:prstGeom>
              <a:blipFill>
                <a:blip r:embed="rId5"/>
                <a:stretch>
                  <a:fillRect l="-4665" t="-20313" r="-2434" b="-453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55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17321</TotalTime>
  <Words>372</Words>
  <Application>Microsoft Office PowerPoint</Application>
  <PresentationFormat>Widescreen</PresentationFormat>
  <Paragraphs>61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Aptos</vt:lpstr>
      <vt:lpstr>Aptos Display</vt:lpstr>
      <vt:lpstr>Arial</vt:lpstr>
      <vt:lpstr>Cambria Math</vt:lpstr>
      <vt:lpstr>Constantia</vt:lpstr>
      <vt:lpstr>Office Theme</vt:lpstr>
      <vt:lpstr>Outer regions of galaxy clusters as a new probe to test modifications to gravity</vt:lpstr>
      <vt:lpstr>ΛCDM is one of the most widely accepted model for the structure and evolution of the universe </vt:lpstr>
      <vt:lpstr>Beyond GR: Modified Gravity </vt:lpstr>
      <vt:lpstr>Modified Gravity – Chameleon Screening</vt:lpstr>
      <vt:lpstr>Chameleon Screening: Modified Potential</vt:lpstr>
      <vt:lpstr>Possible Probe: The Caustic Method </vt:lpstr>
      <vt:lpstr>PowerPoint Presentation</vt:lpstr>
      <vt:lpstr>PowerPoint Presentation</vt:lpstr>
      <vt:lpstr>Results - CS</vt:lpstr>
      <vt:lpstr>The Caustic Method </vt:lpstr>
      <vt:lpstr>Stacking Clusters </vt:lpstr>
      <vt:lpstr>PowerPoint Presentation</vt:lpstr>
      <vt:lpstr>Concentration-Mass relation</vt:lpstr>
      <vt:lpstr>Constraints on〖 F〗_β (r)</vt:lpstr>
      <vt:lpstr>Constraints on Modified Gravity</vt:lpstr>
      <vt:lpstr>Thank you for your attention!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Minahil Adil Butt</dc:creator>
  <cp:lastModifiedBy>Minahil Adil Butt</cp:lastModifiedBy>
  <cp:revision>12</cp:revision>
  <dcterms:created xsi:type="dcterms:W3CDTF">2025-04-04T07:06:14Z</dcterms:created>
  <dcterms:modified xsi:type="dcterms:W3CDTF">2025-06-24T05:14:42Z</dcterms:modified>
</cp:coreProperties>
</file>