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3" r:id="rId3"/>
    <p:sldMasterId id="2147483752" r:id="rId4"/>
    <p:sldMasterId id="2147483764" r:id="rId5"/>
    <p:sldMasterId id="2147483776" r:id="rId6"/>
  </p:sldMasterIdLst>
  <p:notesMasterIdLst>
    <p:notesMasterId r:id="rId54"/>
  </p:notesMasterIdLst>
  <p:sldIdLst>
    <p:sldId id="317" r:id="rId7"/>
    <p:sldId id="1583" r:id="rId8"/>
    <p:sldId id="304" r:id="rId9"/>
    <p:sldId id="1572" r:id="rId10"/>
    <p:sldId id="1517" r:id="rId11"/>
    <p:sldId id="1728" r:id="rId12"/>
    <p:sldId id="1729" r:id="rId13"/>
    <p:sldId id="1511" r:id="rId14"/>
    <p:sldId id="1514" r:id="rId15"/>
    <p:sldId id="1464" r:id="rId16"/>
    <p:sldId id="1431" r:id="rId17"/>
    <p:sldId id="1727" r:id="rId18"/>
    <p:sldId id="340" r:id="rId19"/>
    <p:sldId id="341" r:id="rId20"/>
    <p:sldId id="356" r:id="rId21"/>
    <p:sldId id="345" r:id="rId22"/>
    <p:sldId id="381" r:id="rId23"/>
    <p:sldId id="344" r:id="rId24"/>
    <p:sldId id="382" r:id="rId25"/>
    <p:sldId id="383" r:id="rId26"/>
    <p:sldId id="346" r:id="rId27"/>
    <p:sldId id="384" r:id="rId28"/>
    <p:sldId id="367" r:id="rId29"/>
    <p:sldId id="385" r:id="rId30"/>
    <p:sldId id="1465" r:id="rId31"/>
    <p:sldId id="1467" r:id="rId32"/>
    <p:sldId id="1578" r:id="rId33"/>
    <p:sldId id="386" r:id="rId34"/>
    <p:sldId id="1580" r:id="rId35"/>
    <p:sldId id="256" r:id="rId36"/>
    <p:sldId id="257" r:id="rId37"/>
    <p:sldId id="258" r:id="rId38"/>
    <p:sldId id="275" r:id="rId39"/>
    <p:sldId id="1581" r:id="rId40"/>
    <p:sldId id="1469" r:id="rId41"/>
    <p:sldId id="379" r:id="rId42"/>
    <p:sldId id="347" r:id="rId43"/>
    <p:sldId id="348" r:id="rId44"/>
    <p:sldId id="373" r:id="rId45"/>
    <p:sldId id="374" r:id="rId46"/>
    <p:sldId id="364" r:id="rId47"/>
    <p:sldId id="264" r:id="rId48"/>
    <p:sldId id="266" r:id="rId49"/>
    <p:sldId id="1466" r:id="rId50"/>
    <p:sldId id="343" r:id="rId51"/>
    <p:sldId id="1579" r:id="rId52"/>
    <p:sldId id="151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7921B-31F0-4F83-9971-F0D20C947219}"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37CB3-4087-4C1D-A1C0-F0143999210A}" type="slidenum">
              <a:rPr lang="en-US" smtClean="0"/>
              <a:t>‹#›</a:t>
            </a:fld>
            <a:endParaRPr lang="en-US"/>
          </a:p>
        </p:txBody>
      </p:sp>
    </p:spTree>
    <p:extLst>
      <p:ext uri="{BB962C8B-B14F-4D97-AF65-F5344CB8AC3E}">
        <p14:creationId xmlns:p14="http://schemas.microsoft.com/office/powerpoint/2010/main" val="364522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60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e79126d7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e79126d7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e79126d7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e79126d7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a:t>Infact</a:t>
            </a:r>
            <a:r>
              <a:rPr lang="en-IN" dirty="0"/>
              <a:t>, GRBs are so incredibly powerful that they release more energy in a few seconds than our entire sun makes in 10 billion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EE081-887E-4024-9F96-95D9D79B7767}"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17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53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70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2E254A-5567-4A94-B4F6-16E91BD5A71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en-US"/>
          </a:p>
        </p:txBody>
      </p:sp>
      <p:sp>
        <p:nvSpPr>
          <p:cNvPr id="2" name="Segnaposto piè di pagina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98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26% of that 171 GRBs have missing data in them. So, we can either drop them, or use MICE to impute them.</a:t>
            </a:r>
          </a:p>
          <a:p>
            <a:r>
              <a:rPr lang="en-US" dirty="0"/>
              <a:t>MICE uses the data present to estimate what the missing values could be.</a:t>
            </a:r>
          </a:p>
          <a:p>
            <a:r>
              <a:rPr lang="en-US" dirty="0"/>
              <a:t>There is an assumption that the data is missing at random without any relation to </a:t>
            </a:r>
            <a:r>
              <a:rPr lang="en-US" dirty="0" err="1"/>
              <a:t>eachother</a:t>
            </a:r>
            <a:r>
              <a:rPr lang="en-US" dirty="0"/>
              <a:t>.</a:t>
            </a:r>
          </a:p>
          <a:p>
            <a:r>
              <a:rPr lang="en-US" dirty="0"/>
              <a:t>MICE supports multiple methods for imputation and the one used here is called predictive mean matching.</a:t>
            </a:r>
          </a:p>
          <a:p>
            <a:r>
              <a:rPr lang="en-US" dirty="0"/>
              <a:t>We have used this in our previous publications as well, and recently our very first publication using MICE won an Editor’s Choice Award for </a:t>
            </a:r>
            <a:r>
              <a:rPr lang="en-US" dirty="0" err="1"/>
              <a:t>Astrostatistics</a:t>
            </a:r>
            <a:r>
              <a:rPr lang="en-US" dirty="0"/>
              <a:t> from Frontiers Journal.</a:t>
            </a:r>
          </a:p>
          <a:p>
            <a:endParaRPr lang="en-US" dirty="0"/>
          </a:p>
          <a:p>
            <a:r>
              <a:rPr lang="en-US" dirty="0"/>
              <a:t>For the predicting the redshift we use polynomial functions created by combining the 7 predictors and their square terms. Over 16000+ formulas were tested for this.</a:t>
            </a:r>
          </a:p>
          <a:p>
            <a:r>
              <a:rPr lang="en-US" dirty="0"/>
              <a:t>Each of the formula’s </a:t>
            </a:r>
            <a:r>
              <a:rPr lang="en-US" dirty="0" err="1"/>
              <a:t>score,based</a:t>
            </a:r>
            <a:r>
              <a:rPr lang="en-US" dirty="0"/>
              <a:t> on RMSE and </a:t>
            </a:r>
            <a:r>
              <a:rPr lang="en-US" dirty="0" err="1"/>
              <a:t>pearson</a:t>
            </a:r>
            <a:r>
              <a:rPr lang="en-US" dirty="0"/>
              <a:t> Correlation is show in this figure. We select only a small subset that have low RMSE and high correlation.</a:t>
            </a:r>
          </a:p>
          <a:p>
            <a:r>
              <a:rPr lang="en-US" dirty="0"/>
              <a:t>This subset is further tested on a separate test set, and then finally we pick 3 formulas, which have the lowest RMSE &amp; MAD and highest correlation.</a:t>
            </a: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453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to the main ML method we use, called </a:t>
            </a:r>
            <a:r>
              <a:rPr lang="en-US" dirty="0" err="1"/>
              <a:t>Superlearner</a:t>
            </a:r>
            <a:r>
              <a:rPr lang="en-US" dirty="0"/>
              <a:t>. This is an ensemble method, meaning it can combine multiple ML models to generate a single more powerful model.</a:t>
            </a:r>
          </a:p>
          <a:p>
            <a:r>
              <a:rPr lang="en-US" dirty="0"/>
              <a:t>We combine 4 methods, namely Generalized Additive Model (GAM), Generalized Linear Model (GLM, </a:t>
            </a:r>
            <a:r>
              <a:rPr lang="en-US" dirty="0" err="1"/>
              <a:t>Baysian</a:t>
            </a:r>
            <a:r>
              <a:rPr lang="en-US" dirty="0"/>
              <a:t> Generalized Linear model (BGLM) and Step AIC. </a:t>
            </a:r>
          </a:p>
          <a:p>
            <a:r>
              <a:rPr lang="en-US" dirty="0"/>
              <a:t>Except </a:t>
            </a:r>
            <a:r>
              <a:rPr lang="en-US" dirty="0" err="1"/>
              <a:t>stepAIC</a:t>
            </a:r>
            <a:r>
              <a:rPr lang="en-US" dirty="0"/>
              <a:t> all three methods fit the formulas estimated in the previous step to the training data.</a:t>
            </a:r>
          </a:p>
          <a:p>
            <a:r>
              <a:rPr lang="en-US" dirty="0"/>
              <a:t>The results shown here are obtained from a 100 times 10-fold cross validation,</a:t>
            </a:r>
          </a:p>
          <a:p>
            <a:r>
              <a:rPr lang="en-US" dirty="0"/>
              <a:t>After obtaining the cross-validated results we apply the bias correction method called optimal transport. </a:t>
            </a:r>
          </a:p>
          <a:p>
            <a:r>
              <a:rPr lang="en-US" dirty="0"/>
              <a:t>You can see how Bias correction corrects the bias in our prediction.</a:t>
            </a:r>
          </a:p>
          <a:p>
            <a:endParaRPr lang="en-US" dirty="0"/>
          </a:p>
          <a:p>
            <a:endParaRPr lang="en-US"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268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Coming to the results, here is our cross-validation result. This is obtained after applying bias correction and removing </a:t>
            </a:r>
            <a:r>
              <a:rPr lang="en-IN" dirty="0" err="1"/>
              <a:t>catatrophic</a:t>
            </a:r>
            <a:r>
              <a:rPr lang="en-IN" dirty="0"/>
              <a:t> outliers.</a:t>
            </a:r>
          </a:p>
          <a:p>
            <a:r>
              <a:rPr lang="en-IN" dirty="0"/>
              <a:t>We achieve a correlation of 0.93 </a:t>
            </a:r>
            <a:r>
              <a:rPr lang="en-IN" dirty="0" err="1"/>
              <a:t>btwn</a:t>
            </a:r>
            <a:r>
              <a:rPr lang="en-IN" dirty="0"/>
              <a:t> </a:t>
            </a:r>
            <a:r>
              <a:rPr lang="en-IN" dirty="0" err="1"/>
              <a:t>obz</a:t>
            </a:r>
            <a:r>
              <a:rPr lang="en-IN" dirty="0"/>
              <a:t> &amp; </a:t>
            </a:r>
            <a:r>
              <a:rPr lang="en-IN" dirty="0" err="1"/>
              <a:t>predz</a:t>
            </a:r>
            <a:r>
              <a:rPr lang="en-IN" dirty="0"/>
              <a:t> and a mean squared error of 0.21</a:t>
            </a:r>
          </a:p>
          <a:p>
            <a:r>
              <a:rPr lang="en-IN" dirty="0"/>
              <a:t>This result is 61% higher than that achieved by </a:t>
            </a:r>
            <a:r>
              <a:rPr lang="en-IN" dirty="0" err="1"/>
              <a:t>Ukwatta</a:t>
            </a:r>
            <a:r>
              <a:rPr lang="en-IN" dirty="0"/>
              <a:t> et al. 2016 and we achieve this with 7 predictors.</a:t>
            </a:r>
          </a:p>
          <a:p>
            <a:r>
              <a:rPr lang="en-IN" dirty="0"/>
              <a:t>Coming to the importance plot, we can see that log(NH) and log(Fa) have the highest impact on the redshift estimation. </a:t>
            </a:r>
            <a:r>
              <a:rPr lang="en-IN" dirty="0" err="1"/>
              <a:t>Infact</a:t>
            </a:r>
            <a:r>
              <a:rPr lang="en-IN" dirty="0"/>
              <a:t> two of the top 3 are plateau features, which is a really promising and encouraging sign for plateau features and warrants further research.</a:t>
            </a:r>
          </a:p>
          <a:p>
            <a:r>
              <a:rPr lang="en-IN" dirty="0"/>
              <a:t>The 103 GRBs shown here are selected for the next steps, which is trying to obtain cosmological parameters of GRBs using these CV redshift </a:t>
            </a:r>
            <a:r>
              <a:rPr lang="en-IN" dirty="0" err="1"/>
              <a:t>predicitions</a:t>
            </a:r>
            <a:r>
              <a:rPr lang="en-IN" dirty="0"/>
              <a:t>.</a:t>
            </a:r>
          </a:p>
          <a:p>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47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First we determined the luminosity function.</a:t>
            </a:r>
          </a:p>
          <a:p>
            <a:r>
              <a:rPr lang="en-IN" dirty="0"/>
              <a:t>Here we derive the LF using both Zobs and Zpred</a:t>
            </a:r>
          </a:p>
          <a:p>
            <a:r>
              <a:rPr lang="en-IN" dirty="0"/>
              <a:t>We trimmed 103 GRB to 97 based on a flux limit of 1.25x10^-14. You can see the L vs z plot. </a:t>
            </a:r>
          </a:p>
          <a:p>
            <a:r>
              <a:rPr lang="en-IN" dirty="0"/>
              <a:t>The lines connecting the red and blue points show how the observed and predicted values for GRBs changes.</a:t>
            </a:r>
          </a:p>
          <a:p>
            <a:r>
              <a:rPr lang="en-IN" dirty="0"/>
              <a:t>We applied the Efron Petrosian method for correcting for selection biases on these 97 GRBs and obtained the corrected LF.</a:t>
            </a:r>
          </a:p>
          <a:p>
            <a:r>
              <a:rPr lang="en-IN" dirty="0"/>
              <a:t>After fitting a SBPL we observe that the Luminosity breaks obtained from Zobs and Zpred are both compatible within 1 sig. This is a promising result for future analysis.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990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Coming next to the LGRBs density rate, we similarly followed the EP prescription.</a:t>
            </a:r>
          </a:p>
          <a:p>
            <a:r>
              <a:rPr lang="en-IN" dirty="0"/>
              <a:t>The orange dots show the corrected DR obtained from Zobs and the purple data points show the corrected DR obtained from Zpred.</a:t>
            </a:r>
          </a:p>
          <a:p>
            <a:r>
              <a:rPr lang="en-IN" dirty="0"/>
              <a:t>One important point to note here is that DR we obtain here is without any arbitrary factors or normalization.</a:t>
            </a:r>
          </a:p>
          <a:p>
            <a:r>
              <a:rPr lang="en-IN" dirty="0"/>
              <a:t>We have taken into account many different factor such as field of view of swift, number of observational years, etc.</a:t>
            </a:r>
          </a:p>
          <a:p>
            <a:r>
              <a:rPr lang="en-IN" dirty="0"/>
              <a:t>And what we find is that the actual rate to be around 8.47 – 9 GPC/YR between redshifts 1.9 and 2.3.</a:t>
            </a:r>
          </a:p>
          <a:p>
            <a:r>
              <a:rPr lang="en-IN" dirty="0"/>
              <a:t>We have compared our result with other GRB DRs in the literature as you can see in the upper plot. It should be noted that our DR is compatible with majority of the </a:t>
            </a:r>
            <a:r>
              <a:rPr lang="en-IN" dirty="0" err="1"/>
              <a:t>DRs.</a:t>
            </a:r>
            <a:endParaRPr lang="en-IN" dirty="0"/>
          </a:p>
          <a:p>
            <a:r>
              <a:rPr lang="en-IN" dirty="0"/>
              <a:t>We also compare our DR with the SFR history in the plot below and as it can be clearly seen, the discrepancy </a:t>
            </a:r>
            <a:r>
              <a:rPr lang="en-IN" dirty="0" err="1"/>
              <a:t>btwn</a:t>
            </a:r>
            <a:r>
              <a:rPr lang="en-IN" dirty="0"/>
              <a:t> SFR &amp; GRB is present in our results as well.</a:t>
            </a:r>
          </a:p>
          <a:p>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687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Coming to the conclusion, here are the 4 main points. </a:t>
            </a:r>
          </a:p>
          <a:p>
            <a:r>
              <a:rPr lang="en-IN" dirty="0"/>
              <a:t>Most importantly, we have achieved what we set out to do, as stated in the first slide. And that is we have successfully trained a ML model that can be used for obtaining reliable redshift predictions of LGRBs and these can be used for deriving important astrophysical properties of LGRBs. To the best of our knowledge this is the first work of it kind and now the doors are open for further research and interesting results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223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F20CC-77A8-40C0-AD76-632E501B729A}"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79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e79126d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e79126d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744C644-8697-421C-96E4-379B9F2F0193}" type="datetimeFigureOut">
              <a:rPr lang="en-IN" smtClean="0"/>
              <a:t>24-06-2025</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157051068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4C644-8697-421C-96E4-379B9F2F0193}"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47442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44C644-8697-421C-96E4-379B9F2F0193}"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1134914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44C644-8697-421C-96E4-379B9F2F0193}"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325572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4C644-8697-421C-96E4-379B9F2F0193}"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220549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4C644-8697-421C-96E4-379B9F2F0193}" type="datetimeFigureOut">
              <a:rPr lang="en-IN" smtClean="0"/>
              <a:t>24-06-2025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358709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4C644-8697-421C-96E4-379B9F2F0193}" type="datetimeFigureOut">
              <a:rPr lang="en-IN" smtClean="0"/>
              <a:t>24-06-2025</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2671733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744C644-8697-421C-96E4-379B9F2F0193}"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23333701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744C644-8697-421C-96E4-379B9F2F0193}"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6446145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F79B-2BF9-C27E-181F-1A09A5806B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AC61CE7-D8F7-1C29-2D57-DE43809BB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B38754E-0764-6E51-FFB9-1EEAA8A76FF2}"/>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5" name="Footer Placeholder 4">
            <a:extLst>
              <a:ext uri="{FF2B5EF4-FFF2-40B4-BE49-F238E27FC236}">
                <a16:creationId xmlns:a16="http://schemas.microsoft.com/office/drawing/2014/main" id="{91FE3EF2-7301-FC41-7141-C184F2253F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89488A0-D7FB-21B5-8A3C-474D2D1BD5E2}"/>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37353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285A-9417-2E0B-B109-C8BAEDEEA08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219B293-3DA3-A2AA-CAEF-ADB19479FE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AFAE268-AE9D-F401-E1C0-FA7D48968C0D}"/>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5" name="Footer Placeholder 4">
            <a:extLst>
              <a:ext uri="{FF2B5EF4-FFF2-40B4-BE49-F238E27FC236}">
                <a16:creationId xmlns:a16="http://schemas.microsoft.com/office/drawing/2014/main" id="{24A8215A-CD45-F38D-17D8-6CECFB71D5B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24F9B45-7582-95A7-EC10-A3727DA368D2}"/>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137360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4C644-8697-421C-96E4-379B9F2F0193}"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19538457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45E6-CD4A-DCE7-9F5F-C996F6B0BE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FE99372-A611-A736-E8A9-389C3BE2CF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3F5D02-A112-7807-14AD-0972EB5B6B31}"/>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5" name="Footer Placeholder 4">
            <a:extLst>
              <a:ext uri="{FF2B5EF4-FFF2-40B4-BE49-F238E27FC236}">
                <a16:creationId xmlns:a16="http://schemas.microsoft.com/office/drawing/2014/main" id="{CECAF8F8-E5D5-008C-9985-A732BF465E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632C9C6-1CF6-2F1C-4419-088513413BFB}"/>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96049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9FCB-1E9A-BDFF-3B23-DD30FEFD12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8908CC-274D-F04A-C570-06BEECB8B2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6F9F14-0C4E-57F1-A9A0-AC1DB5458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8FB4C7B-81DC-7F1D-6630-72811447B8AB}"/>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6" name="Footer Placeholder 5">
            <a:extLst>
              <a:ext uri="{FF2B5EF4-FFF2-40B4-BE49-F238E27FC236}">
                <a16:creationId xmlns:a16="http://schemas.microsoft.com/office/drawing/2014/main" id="{01BCDB8B-F044-169D-4F13-9E4DD83793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AE3D04E-CB28-41A7-2526-27B34270ED2A}"/>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3888951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B88-756D-326C-68BB-CA3DB2D8EC5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D50E8C7-7770-02C9-270A-D88C27850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341AC5-1E92-9E3E-35DD-C1183D81FE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EEBEBF4-C268-26A1-25D5-BCAF44B6F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252372-EA0B-0A3B-B10A-B1570EE7A8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BE8A086-4824-BA18-3799-5812EC0A0D94}"/>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8" name="Footer Placeholder 7">
            <a:extLst>
              <a:ext uri="{FF2B5EF4-FFF2-40B4-BE49-F238E27FC236}">
                <a16:creationId xmlns:a16="http://schemas.microsoft.com/office/drawing/2014/main" id="{052F41A5-A4BC-3543-E9C5-D586E79D138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E30ABCC-EE48-0360-E1FF-2057CB0A3078}"/>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1172501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2917-CA0E-D460-D71F-E036F3ACC4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D48608E-24F1-1651-BFD0-CD351D682E10}"/>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4" name="Footer Placeholder 3">
            <a:extLst>
              <a:ext uri="{FF2B5EF4-FFF2-40B4-BE49-F238E27FC236}">
                <a16:creationId xmlns:a16="http://schemas.microsoft.com/office/drawing/2014/main" id="{9A173F07-AB59-3FC1-5395-1977CCF6EAF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E82CAF5-ECC5-3C3B-E06D-44CD4CB36C54}"/>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3621463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A9AD0-7184-6B76-0665-3704461C6AFC}"/>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3" name="Footer Placeholder 2">
            <a:extLst>
              <a:ext uri="{FF2B5EF4-FFF2-40B4-BE49-F238E27FC236}">
                <a16:creationId xmlns:a16="http://schemas.microsoft.com/office/drawing/2014/main" id="{81EF1CC4-B4EB-B917-6A93-9C23D21C2BD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9DF5EE0-1585-372C-9976-6E7DD1A97AAC}"/>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4217317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65E8-9138-38EB-522A-9C810BB7A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C7CF2B8-DA67-3E10-D165-F6BA4B36A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E85164B-0077-52C4-DF0A-C2664F52E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0C1A8-CE7C-00E5-EFC4-3B07655DCDE5}"/>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6" name="Footer Placeholder 5">
            <a:extLst>
              <a:ext uri="{FF2B5EF4-FFF2-40B4-BE49-F238E27FC236}">
                <a16:creationId xmlns:a16="http://schemas.microsoft.com/office/drawing/2014/main" id="{8E845A1D-2951-DFB8-51D6-1CD97988D8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CCF7E2A-993B-BCB0-969B-78A3E662478C}"/>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114271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2FE8-F9C9-FB4C-950F-14E329285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55D793-BAA7-A618-38C8-654E003E1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BA12A0E-A32A-19D8-829C-711997838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0EB98-446D-72DA-A9E8-2C1F7F3BAD9D}"/>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6" name="Footer Placeholder 5">
            <a:extLst>
              <a:ext uri="{FF2B5EF4-FFF2-40B4-BE49-F238E27FC236}">
                <a16:creationId xmlns:a16="http://schemas.microsoft.com/office/drawing/2014/main" id="{BECCE99E-3DA1-2221-842C-914A518B64B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AD5F548-A252-0730-58A1-92FD6387A556}"/>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249463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7F46-3ACE-5258-3E7D-C23949BB2BB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4DAB17A-5C4A-464C-AF3E-9AB662AD49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4206F2-678B-D66D-7DAA-76DA6C5A15D1}"/>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5" name="Footer Placeholder 4">
            <a:extLst>
              <a:ext uri="{FF2B5EF4-FFF2-40B4-BE49-F238E27FC236}">
                <a16:creationId xmlns:a16="http://schemas.microsoft.com/office/drawing/2014/main" id="{04DF7C72-61B7-911C-8A2B-6EAA154D13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DEC7E5-065F-2220-EFB7-D190CEF65E31}"/>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2532678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A75F5-4348-D1F2-68BA-A647943692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FBCE7C8-36C3-F65D-8B3C-546FCA353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863B4E-0952-D33A-091C-01CF0CA9E1C5}"/>
              </a:ext>
            </a:extLst>
          </p:cNvPr>
          <p:cNvSpPr>
            <a:spLocks noGrp="1"/>
          </p:cNvSpPr>
          <p:nvPr>
            <p:ph type="dt" sz="half" idx="10"/>
          </p:nvPr>
        </p:nvSpPr>
        <p:spPr/>
        <p:txBody>
          <a:bodyPr/>
          <a:lstStyle/>
          <a:p>
            <a:fld id="{15B9DA06-98EC-4F85-8B94-9776F7A07C3C}" type="datetimeFigureOut">
              <a:rPr lang="en-IN" smtClean="0"/>
              <a:t>24-06-2025</a:t>
            </a:fld>
            <a:endParaRPr lang="en-IN"/>
          </a:p>
        </p:txBody>
      </p:sp>
      <p:sp>
        <p:nvSpPr>
          <p:cNvPr id="5" name="Footer Placeholder 4">
            <a:extLst>
              <a:ext uri="{FF2B5EF4-FFF2-40B4-BE49-F238E27FC236}">
                <a16:creationId xmlns:a16="http://schemas.microsoft.com/office/drawing/2014/main" id="{D05703DC-1E97-5506-1020-57FF0C5BB2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B543C4-D53B-067E-2D23-9EA7F989687A}"/>
              </a:ext>
            </a:extLst>
          </p:cNvPr>
          <p:cNvSpPr>
            <a:spLocks noGrp="1"/>
          </p:cNvSpPr>
          <p:nvPr>
            <p:ph type="sldNum" sz="quarter" idx="12"/>
          </p:nvPr>
        </p:nvSpPr>
        <p:spPr/>
        <p:txBody>
          <a:bodyPr/>
          <a:lstStyle/>
          <a:p>
            <a:fld id="{A3D2BACF-EDC5-427D-8B00-9D2B5919BAC6}" type="slidenum">
              <a:rPr lang="en-IN" smtClean="0"/>
              <a:t>‹#›</a:t>
            </a:fld>
            <a:endParaRPr lang="en-IN"/>
          </a:p>
        </p:txBody>
      </p:sp>
    </p:spTree>
    <p:extLst>
      <p:ext uri="{BB962C8B-B14F-4D97-AF65-F5344CB8AC3E}">
        <p14:creationId xmlns:p14="http://schemas.microsoft.com/office/powerpoint/2010/main" val="3153341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5675634-695C-4362-B328-1E73D774FA30}" type="datetimeFigureOut">
              <a:rPr lang="it-IT" smtClean="0"/>
              <a:t>24/06/2025</a:t>
            </a:fld>
            <a:endParaRPr lang="it-IT"/>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t-IT"/>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34447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4C644-8697-421C-96E4-379B9F2F0193}"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395762517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5675634-695C-4362-B328-1E73D774FA30}" type="datetimeFigureOut">
              <a:rPr lang="it-IT" smtClean="0"/>
              <a:t>24/06/2025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4144382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675634-695C-4362-B328-1E73D774FA30}" type="datetimeFigureOut">
              <a:rPr lang="it-IT" smtClean="0"/>
              <a:t>24/06/2025</a:t>
            </a:fld>
            <a:endParaRPr lang="it-IT"/>
          </a:p>
        </p:txBody>
      </p:sp>
      <p:sp>
        <p:nvSpPr>
          <p:cNvPr id="5" name="Footer Placeholder 4"/>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2607020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5675634-695C-4362-B328-1E73D774FA30}" type="datetimeFigureOut">
              <a:rPr lang="it-IT" smtClean="0"/>
              <a:t>24/06/2025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3884269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5675634-695C-4362-B328-1E73D774FA30}" type="datetimeFigureOut">
              <a:rPr lang="it-IT" smtClean="0"/>
              <a:t>24/06/2025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1966636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5675634-695C-4362-B328-1E73D774FA30}" type="datetimeFigureOut">
              <a:rPr lang="it-IT" smtClean="0"/>
              <a:t>24/06/2025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1781216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75634-695C-4362-B328-1E73D774FA30}" type="datetimeFigureOut">
              <a:rPr lang="it-IT" smtClean="0"/>
              <a:t>24/06/2025</a:t>
            </a:fld>
            <a:endParaRPr lang="it-IT"/>
          </a:p>
        </p:txBody>
      </p:sp>
      <p:sp>
        <p:nvSpPr>
          <p:cNvPr id="3" name="Footer Placeholder 2"/>
          <p:cNvSpPr>
            <a:spLocks noGrp="1"/>
          </p:cNvSpPr>
          <p:nvPr>
            <p:ph type="ftr" sz="quarter" idx="11"/>
          </p:nvPr>
        </p:nvSpPr>
        <p:spPr/>
        <p:txBody>
          <a:bodyPr/>
          <a:lstStyle/>
          <a:p>
            <a:endParaRPr lang="it-IT"/>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2112733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675634-695C-4362-B328-1E73D774FA30}" type="datetimeFigureOut">
              <a:rPr lang="it-IT" smtClean="0"/>
              <a:t>24/06/2025</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1625507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675634-695C-4362-B328-1E73D774FA30}" type="datetimeFigureOut">
              <a:rPr lang="it-IT" smtClean="0"/>
              <a:t>24/06/2025</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4185429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675634-695C-4362-B328-1E73D774FA30}" type="datetimeFigureOut">
              <a:rPr lang="it-IT" smtClean="0"/>
              <a:t>24/06/2025</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2886973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675634-695C-4362-B328-1E73D774FA30}" type="datetimeFigureOut">
              <a:rPr lang="it-IT" smtClean="0"/>
              <a:t>24/06/2025</a:t>
            </a:fld>
            <a:endParaRPr lang="it-IT"/>
          </a:p>
        </p:txBody>
      </p:sp>
      <p:sp>
        <p:nvSpPr>
          <p:cNvPr id="5" name="Footer Placeholder 4"/>
          <p:cNvSpPr>
            <a:spLocks noGrp="1"/>
          </p:cNvSpPr>
          <p:nvPr>
            <p:ph type="ftr" sz="quarter" idx="11"/>
          </p:nvPr>
        </p:nvSpPr>
        <p:spPr/>
        <p:txBody>
          <a:bodyPr/>
          <a:lstStyle/>
          <a:p>
            <a:endParaRPr lang="it-I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51612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4C644-8697-421C-96E4-379B9F2F0193}"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136835316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675634-695C-4362-B328-1E73D774FA30}" type="datetimeFigureOut">
              <a:rPr lang="it-IT" smtClean="0"/>
              <a:t>24/06/2025</a:t>
            </a:fld>
            <a:endParaRPr lang="it-IT"/>
          </a:p>
        </p:txBody>
      </p:sp>
      <p:sp>
        <p:nvSpPr>
          <p:cNvPr id="5" name="Footer Placeholder 4"/>
          <p:cNvSpPr>
            <a:spLocks noGrp="1"/>
          </p:cNvSpPr>
          <p:nvPr>
            <p:ph type="ftr" sz="quarter" idx="11"/>
          </p:nvPr>
        </p:nvSpPr>
        <p:spPr/>
        <p:txBody>
          <a:bodyPr/>
          <a:lstStyle/>
          <a:p>
            <a:endParaRPr lang="it-IT"/>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2659098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675634-695C-4362-B328-1E73D774FA30}" type="datetimeFigureOut">
              <a:rPr lang="it-IT" smtClean="0"/>
              <a:t>24/06/2025</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1900379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5675634-695C-4362-B328-1E73D774FA30}" type="datetimeFigureOut">
              <a:rPr lang="it-IT" smtClean="0"/>
              <a:t>24/06/2025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1177459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5675634-695C-4362-B328-1E73D774FA30}" type="datetimeFigureOut">
              <a:rPr lang="it-IT" smtClean="0"/>
              <a:t>24/06/2025</a:t>
            </a:fld>
            <a:endParaRPr lang="it-IT"/>
          </a:p>
        </p:txBody>
      </p:sp>
      <p:sp>
        <p:nvSpPr>
          <p:cNvPr id="8" name="Footer Placeholder 7"/>
          <p:cNvSpPr>
            <a:spLocks noGrp="1"/>
          </p:cNvSpPr>
          <p:nvPr>
            <p:ph type="ftr" sz="quarter" idx="11"/>
          </p:nvPr>
        </p:nvSpPr>
        <p:spPr>
          <a:xfrm>
            <a:off x="561111" y="6391838"/>
            <a:ext cx="3644282" cy="304801"/>
          </a:xfrm>
        </p:spPr>
        <p:txBody>
          <a:bodyPr/>
          <a:lstStyle/>
          <a:p>
            <a:endParaRPr lang="it-IT"/>
          </a:p>
        </p:txBody>
      </p:sp>
      <p:sp>
        <p:nvSpPr>
          <p:cNvPr id="9" name="Slide Number Placeholder 8"/>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4010540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5675634-695C-4362-B328-1E73D774FA30}" type="datetimeFigureOut">
              <a:rPr lang="it-IT" smtClean="0"/>
              <a:t>24/06/2025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612147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5675634-695C-4362-B328-1E73D774FA30}" type="datetimeFigureOut">
              <a:rPr lang="it-IT" smtClean="0"/>
              <a:t>24/06/2025</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429213-C5B3-42C7-94CA-4E64E2EA912D}" type="slidenum">
              <a:rPr lang="it-IT" smtClean="0"/>
              <a:t>‹#›</a:t>
            </a:fld>
            <a:endParaRPr lang="it-IT"/>
          </a:p>
        </p:txBody>
      </p:sp>
    </p:spTree>
    <p:extLst>
      <p:ext uri="{BB962C8B-B14F-4D97-AF65-F5344CB8AC3E}">
        <p14:creationId xmlns:p14="http://schemas.microsoft.com/office/powerpoint/2010/main" val="2097208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2" y="1"/>
            <a:ext cx="9144025" cy="125273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a:xfrm>
            <a:off x="8778240" y="6377941"/>
            <a:ext cx="2804160" cy="276999"/>
          </a:xfrm>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a:xfrm>
            <a:off x="2455334" y="212090"/>
            <a:ext cx="7332133" cy="1231106"/>
          </a:xfrm>
        </p:spPr>
        <p:txBody>
          <a:bodyPr/>
          <a:lstStyle/>
          <a:p>
            <a:r>
              <a:rPr lang="en-US"/>
              <a:t>Click to edit Master title style</a:t>
            </a:r>
            <a:endParaRPr lang="en-CA" dirty="0"/>
          </a:p>
        </p:txBody>
      </p:sp>
      <p:sp>
        <p:nvSpPr>
          <p:cNvPr id="16" name="Content Placeholder 15"/>
          <p:cNvSpPr>
            <a:spLocks noGrp="1"/>
          </p:cNvSpPr>
          <p:nvPr>
            <p:ph sz="quarter" idx="14"/>
          </p:nvPr>
        </p:nvSpPr>
        <p:spPr>
          <a:xfrm>
            <a:off x="609600" y="1243584"/>
            <a:ext cx="10811933" cy="1631216"/>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708192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6/24/2025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37383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6/24/2025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6055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6/24/2025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642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4C644-8697-421C-96E4-379B9F2F0193}" type="datetimeFigureOut">
              <a:rPr lang="en-IN" smtClean="0"/>
              <a:t>24-06-2025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423780767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6/24/2025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2242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6/24/2025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23680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6/24/2025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05923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6/24/2025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54685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6/24/2025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1492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6/24/2025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88215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6/24/2025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393004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6/24/2025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40449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0362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881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4C644-8697-421C-96E4-379B9F2F0193}" type="datetimeFigureOut">
              <a:rPr lang="en-IN" smtClean="0"/>
              <a:t>24-06-2025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220635754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6065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62776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19770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39404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8678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22376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3967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43084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35185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3833BAB-B6B1-47EA-ABC3-E6FFF79368A4}" type="datetime1">
              <a:rPr lang="en-IN" smtClean="0"/>
              <a:t>24-06-2025</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IN"/>
              <a:t>Marcel Grossmann 17, Pescara, Italy</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206941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4C644-8697-421C-96E4-379B9F2F0193}" type="datetimeFigureOut">
              <a:rPr lang="en-IN" smtClean="0"/>
              <a:t>24-06-2025</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71619056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28E392-C81F-40E2-8A26-A061792E3F73}" type="datetime1">
              <a:rPr lang="en-IN" smtClean="0"/>
              <a:t>24-06-2025</a:t>
            </a:fld>
            <a:endParaRPr lang="en-IN"/>
          </a:p>
        </p:txBody>
      </p:sp>
      <p:sp>
        <p:nvSpPr>
          <p:cNvPr id="5" name="Footer Placeholder 4"/>
          <p:cNvSpPr>
            <a:spLocks noGrp="1"/>
          </p:cNvSpPr>
          <p:nvPr>
            <p:ph type="ftr" sz="quarter" idx="11"/>
          </p:nvPr>
        </p:nvSpPr>
        <p:spPr/>
        <p:txBody>
          <a:bodyPr/>
          <a:lstStyle/>
          <a:p>
            <a:r>
              <a:rPr lang="en-IN"/>
              <a:t>Marcel Grossmann 17, Pescara, Italy</a:t>
            </a:r>
          </a:p>
        </p:txBody>
      </p:sp>
      <p:sp>
        <p:nvSpPr>
          <p:cNvPr id="6" name="Slide Number Placeholder 5"/>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33076704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531FA8-2BDD-485C-9756-90DE9C2ADCE9}" type="datetime1">
              <a:rPr lang="en-IN" smtClean="0"/>
              <a:t>24-06-2025</a:t>
            </a:fld>
            <a:endParaRPr lang="en-IN"/>
          </a:p>
        </p:txBody>
      </p:sp>
      <p:sp>
        <p:nvSpPr>
          <p:cNvPr id="5" name="Footer Placeholder 4"/>
          <p:cNvSpPr>
            <a:spLocks noGrp="1"/>
          </p:cNvSpPr>
          <p:nvPr>
            <p:ph type="ftr" sz="quarter" idx="11"/>
          </p:nvPr>
        </p:nvSpPr>
        <p:spPr/>
        <p:txBody>
          <a:bodyPr/>
          <a:lstStyle/>
          <a:p>
            <a:r>
              <a:rPr lang="en-IN"/>
              <a:t>Marcel Grossmann 17, Pescara, Italy</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2331412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5D0150-E6A8-46F2-B38E-248193BBECA5}" type="datetime1">
              <a:rPr lang="en-IN" smtClean="0"/>
              <a:t>24-06-2025</a:t>
            </a:fld>
            <a:endParaRPr lang="en-IN"/>
          </a:p>
        </p:txBody>
      </p:sp>
      <p:sp>
        <p:nvSpPr>
          <p:cNvPr id="6" name="Footer Placeholder 5"/>
          <p:cNvSpPr>
            <a:spLocks noGrp="1"/>
          </p:cNvSpPr>
          <p:nvPr>
            <p:ph type="ftr" sz="quarter" idx="11"/>
          </p:nvPr>
        </p:nvSpPr>
        <p:spPr/>
        <p:txBody>
          <a:bodyPr/>
          <a:lstStyle/>
          <a:p>
            <a:r>
              <a:rPr lang="en-IN"/>
              <a:t>Marcel Grossmann 17, Pescara, Italy</a:t>
            </a:r>
          </a:p>
        </p:txBody>
      </p:sp>
      <p:sp>
        <p:nvSpPr>
          <p:cNvPr id="7" name="Slide Number Placeholder 6"/>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29650350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9E140E-947C-4165-B8B9-80D84191B51F}" type="datetime1">
              <a:rPr lang="en-IN" smtClean="0"/>
              <a:t>24-06-2025</a:t>
            </a:fld>
            <a:endParaRPr lang="en-IN"/>
          </a:p>
        </p:txBody>
      </p:sp>
      <p:sp>
        <p:nvSpPr>
          <p:cNvPr id="8" name="Footer Placeholder 7"/>
          <p:cNvSpPr>
            <a:spLocks noGrp="1"/>
          </p:cNvSpPr>
          <p:nvPr>
            <p:ph type="ftr" sz="quarter" idx="11"/>
          </p:nvPr>
        </p:nvSpPr>
        <p:spPr/>
        <p:txBody>
          <a:bodyPr/>
          <a:lstStyle/>
          <a:p>
            <a:r>
              <a:rPr lang="en-IN"/>
              <a:t>Marcel Grossmann 17, Pescara, Italy</a:t>
            </a:r>
          </a:p>
        </p:txBody>
      </p:sp>
      <p:sp>
        <p:nvSpPr>
          <p:cNvPr id="9" name="Slide Number Placeholder 8"/>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14425528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C3A588-BF30-4982-9FCD-93F807BB256F}" type="datetime1">
              <a:rPr lang="en-IN" smtClean="0"/>
              <a:t>24-06-2025</a:t>
            </a:fld>
            <a:endParaRPr lang="en-IN"/>
          </a:p>
        </p:txBody>
      </p:sp>
      <p:sp>
        <p:nvSpPr>
          <p:cNvPr id="4" name="Footer Placeholder 3"/>
          <p:cNvSpPr>
            <a:spLocks noGrp="1"/>
          </p:cNvSpPr>
          <p:nvPr>
            <p:ph type="ftr" sz="quarter" idx="11"/>
          </p:nvPr>
        </p:nvSpPr>
        <p:spPr/>
        <p:txBody>
          <a:bodyPr/>
          <a:lstStyle/>
          <a:p>
            <a:r>
              <a:rPr lang="en-IN"/>
              <a:t>Marcel Grossmann 17, Pescara, Italy</a:t>
            </a:r>
          </a:p>
        </p:txBody>
      </p:sp>
      <p:sp>
        <p:nvSpPr>
          <p:cNvPr id="5" name="Slide Number Placeholder 4"/>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40396769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9C1DC-1783-4709-A5B3-DEC27F8F12C2}" type="datetime1">
              <a:rPr lang="en-IN" smtClean="0"/>
              <a:t>24-06-2025</a:t>
            </a:fld>
            <a:endParaRPr lang="en-IN"/>
          </a:p>
        </p:txBody>
      </p:sp>
      <p:sp>
        <p:nvSpPr>
          <p:cNvPr id="3" name="Footer Placeholder 2"/>
          <p:cNvSpPr>
            <a:spLocks noGrp="1"/>
          </p:cNvSpPr>
          <p:nvPr>
            <p:ph type="ftr" sz="quarter" idx="11"/>
          </p:nvPr>
        </p:nvSpPr>
        <p:spPr/>
        <p:txBody>
          <a:bodyPr/>
          <a:lstStyle/>
          <a:p>
            <a:r>
              <a:rPr lang="en-IN"/>
              <a:t>Marcel Grossmann 17, Pescara, Italy</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24627322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656758-49B0-415A-BA5A-91559400B35C}" type="datetime1">
              <a:rPr lang="en-IN" smtClean="0"/>
              <a:t>24-06-2025</a:t>
            </a:fld>
            <a:endParaRPr lang="en-IN"/>
          </a:p>
        </p:txBody>
      </p:sp>
      <p:sp>
        <p:nvSpPr>
          <p:cNvPr id="6" name="Footer Placeholder 5"/>
          <p:cNvSpPr>
            <a:spLocks noGrp="1"/>
          </p:cNvSpPr>
          <p:nvPr>
            <p:ph type="ftr" sz="quarter" idx="11"/>
          </p:nvPr>
        </p:nvSpPr>
        <p:spPr/>
        <p:txBody>
          <a:bodyPr/>
          <a:lstStyle/>
          <a:p>
            <a:r>
              <a:rPr lang="en-IN"/>
              <a:t>Marcel Grossmann 17, Pescara, Italy</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16852736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872119-3CD7-4A26-A327-F3F2A5E398A7}" type="datetime1">
              <a:rPr lang="en-IN" smtClean="0"/>
              <a:t>24-06-2025</a:t>
            </a:fld>
            <a:endParaRPr lang="en-IN"/>
          </a:p>
        </p:txBody>
      </p:sp>
      <p:sp>
        <p:nvSpPr>
          <p:cNvPr id="6" name="Footer Placeholder 5"/>
          <p:cNvSpPr>
            <a:spLocks noGrp="1"/>
          </p:cNvSpPr>
          <p:nvPr>
            <p:ph type="ftr" sz="quarter" idx="11"/>
          </p:nvPr>
        </p:nvSpPr>
        <p:spPr/>
        <p:txBody>
          <a:bodyPr/>
          <a:lstStyle/>
          <a:p>
            <a:r>
              <a:rPr lang="en-IN"/>
              <a:t>Marcel Grossmann 17, Pescara, Italy</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12349538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BAC5DF-E322-4096-B4FA-6AE921A3CB2F}" type="datetime1">
              <a:rPr lang="en-IN" smtClean="0"/>
              <a:t>24-06-2025</a:t>
            </a:fld>
            <a:endParaRPr lang="en-IN"/>
          </a:p>
        </p:txBody>
      </p:sp>
      <p:sp>
        <p:nvSpPr>
          <p:cNvPr id="6" name="Footer Placeholder 5"/>
          <p:cNvSpPr>
            <a:spLocks noGrp="1"/>
          </p:cNvSpPr>
          <p:nvPr>
            <p:ph type="ftr" sz="quarter" idx="11"/>
          </p:nvPr>
        </p:nvSpPr>
        <p:spPr/>
        <p:txBody>
          <a:bodyPr/>
          <a:lstStyle/>
          <a:p>
            <a:r>
              <a:rPr lang="en-IN"/>
              <a:t>Marcel Grossmann 17, Pescara, Italy</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1964359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D7B467D-B208-44B7-83D1-F12E584A0D9D}" type="datetime1">
              <a:rPr lang="en-IN" smtClean="0"/>
              <a:t>24-06-2025</a:t>
            </a:fld>
            <a:endParaRPr lang="en-IN"/>
          </a:p>
        </p:txBody>
      </p:sp>
      <p:sp>
        <p:nvSpPr>
          <p:cNvPr id="5" name="Footer Placeholder 4"/>
          <p:cNvSpPr>
            <a:spLocks noGrp="1"/>
          </p:cNvSpPr>
          <p:nvPr>
            <p:ph type="ftr" sz="quarter" idx="11"/>
          </p:nvPr>
        </p:nvSpPr>
        <p:spPr/>
        <p:txBody>
          <a:bodyPr/>
          <a:lstStyle/>
          <a:p>
            <a:r>
              <a:rPr lang="en-IN"/>
              <a:t>Marcel Grossmann 17, Pescara, Italy</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234537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4C644-8697-421C-96E4-379B9F2F0193}"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189742116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099E250-B49B-49DF-9423-93317C18E1CC}" type="datetime1">
              <a:rPr lang="en-IN" smtClean="0"/>
              <a:t>24-06-2025</a:t>
            </a:fld>
            <a:endParaRPr lang="en-IN"/>
          </a:p>
        </p:txBody>
      </p:sp>
      <p:sp>
        <p:nvSpPr>
          <p:cNvPr id="5" name="Footer Placeholder 4"/>
          <p:cNvSpPr>
            <a:spLocks noGrp="1"/>
          </p:cNvSpPr>
          <p:nvPr>
            <p:ph type="ftr" sz="quarter" idx="11"/>
          </p:nvPr>
        </p:nvSpPr>
        <p:spPr/>
        <p:txBody>
          <a:bodyPr/>
          <a:lstStyle/>
          <a:p>
            <a:r>
              <a:rPr lang="en-IN"/>
              <a:t>Marcel Grossmann 17, Pescara, Italy</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39387363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57923-72BF-4C43-8730-133D3ED96EE6}" type="datetime1">
              <a:rPr lang="en-IN" smtClean="0"/>
              <a:t>24-06-2025</a:t>
            </a:fld>
            <a:endParaRPr lang="en-IN"/>
          </a:p>
        </p:txBody>
      </p:sp>
      <p:sp>
        <p:nvSpPr>
          <p:cNvPr id="5" name="Footer Placeholder 4"/>
          <p:cNvSpPr>
            <a:spLocks noGrp="1"/>
          </p:cNvSpPr>
          <p:nvPr>
            <p:ph type="ftr" sz="quarter" idx="11"/>
          </p:nvPr>
        </p:nvSpPr>
        <p:spPr/>
        <p:txBody>
          <a:bodyPr/>
          <a:lstStyle/>
          <a:p>
            <a:r>
              <a:rPr lang="en-IN"/>
              <a:t>Marcel Grossmann 17, Pescara, Italy</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19380925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17BBB79-0BC1-4EC0-AE38-65A9EB8C0D23}" type="datetime1">
              <a:rPr lang="en-IN" smtClean="0"/>
              <a:t>24-06-2025</a:t>
            </a:fld>
            <a:endParaRPr lang="en-IN"/>
          </a:p>
        </p:txBody>
      </p:sp>
      <p:sp>
        <p:nvSpPr>
          <p:cNvPr id="8" name="Footer Placeholder 7"/>
          <p:cNvSpPr>
            <a:spLocks noGrp="1"/>
          </p:cNvSpPr>
          <p:nvPr>
            <p:ph type="ftr" sz="quarter" idx="11"/>
          </p:nvPr>
        </p:nvSpPr>
        <p:spPr/>
        <p:txBody>
          <a:bodyPr/>
          <a:lstStyle/>
          <a:p>
            <a:r>
              <a:rPr lang="en-IN"/>
              <a:t>Marcel Grossmann 17, Pescara, Italy</a:t>
            </a:r>
          </a:p>
        </p:txBody>
      </p:sp>
      <p:sp>
        <p:nvSpPr>
          <p:cNvPr id="9" name="Slide Number Placeholder 8"/>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26795650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FFFCE8-CFEA-49F9-9A19-2E191845A0C3}" type="datetime1">
              <a:rPr lang="en-IN" smtClean="0"/>
              <a:t>24-06-2025</a:t>
            </a:fld>
            <a:endParaRPr lang="en-IN"/>
          </a:p>
        </p:txBody>
      </p:sp>
      <p:sp>
        <p:nvSpPr>
          <p:cNvPr id="8" name="Footer Placeholder 7"/>
          <p:cNvSpPr>
            <a:spLocks noGrp="1"/>
          </p:cNvSpPr>
          <p:nvPr>
            <p:ph type="ftr" sz="quarter" idx="11"/>
          </p:nvPr>
        </p:nvSpPr>
        <p:spPr>
          <a:xfrm>
            <a:off x="561111" y="6391838"/>
            <a:ext cx="3644282" cy="304801"/>
          </a:xfrm>
        </p:spPr>
        <p:txBody>
          <a:bodyPr/>
          <a:lstStyle/>
          <a:p>
            <a:r>
              <a:rPr lang="en-IN"/>
              <a:t>Marcel Grossmann 17, Pescara, Italy</a:t>
            </a:r>
          </a:p>
        </p:txBody>
      </p:sp>
      <p:sp>
        <p:nvSpPr>
          <p:cNvPr id="9" name="Slide Number Placeholder 8"/>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2224732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6076E48-62EC-47E4-9D5F-B9E2E54E75E7}" type="datetime1">
              <a:rPr lang="en-IN" smtClean="0"/>
              <a:t>24-06-2025</a:t>
            </a:fld>
            <a:endParaRPr lang="en-IN"/>
          </a:p>
        </p:txBody>
      </p:sp>
      <p:sp>
        <p:nvSpPr>
          <p:cNvPr id="5" name="Footer Placeholder 4"/>
          <p:cNvSpPr>
            <a:spLocks noGrp="1"/>
          </p:cNvSpPr>
          <p:nvPr>
            <p:ph type="ftr" sz="quarter" idx="11"/>
          </p:nvPr>
        </p:nvSpPr>
        <p:spPr/>
        <p:txBody>
          <a:bodyPr/>
          <a:lstStyle/>
          <a:p>
            <a:r>
              <a:rPr lang="en-IN"/>
              <a:t>Marcel Grossmann 17, Pescara, Italy</a:t>
            </a:r>
          </a:p>
        </p:txBody>
      </p:sp>
      <p:sp>
        <p:nvSpPr>
          <p:cNvPr id="6" name="Slide Number Placeholder 5"/>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11876698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3FAAF5C-EB3C-44D2-9F54-9CAD66B861D8}" type="datetime1">
              <a:rPr lang="en-IN" smtClean="0"/>
              <a:t>24-06-2025</a:t>
            </a:fld>
            <a:endParaRPr lang="en-IN"/>
          </a:p>
        </p:txBody>
      </p:sp>
      <p:sp>
        <p:nvSpPr>
          <p:cNvPr id="5" name="Footer Placeholder 4"/>
          <p:cNvSpPr>
            <a:spLocks noGrp="1"/>
          </p:cNvSpPr>
          <p:nvPr>
            <p:ph type="ftr" sz="quarter" idx="11"/>
          </p:nvPr>
        </p:nvSpPr>
        <p:spPr/>
        <p:txBody>
          <a:bodyPr/>
          <a:lstStyle/>
          <a:p>
            <a:r>
              <a:rPr lang="en-IN"/>
              <a:t>Marcel Grossmann 17, Pescara, Italy</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DD2843-DED5-4021-95DF-64207B697077}" type="slidenum">
              <a:rPr lang="en-IN" smtClean="0"/>
              <a:t>‹#›</a:t>
            </a:fld>
            <a:endParaRPr lang="en-IN"/>
          </a:p>
        </p:txBody>
      </p:sp>
    </p:spTree>
    <p:extLst>
      <p:ext uri="{BB962C8B-B14F-4D97-AF65-F5344CB8AC3E}">
        <p14:creationId xmlns:p14="http://schemas.microsoft.com/office/powerpoint/2010/main" val="32780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4C644-8697-421C-96E4-379B9F2F0193}"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172C31B-B411-4B90-8BAD-21692BA8F4B0}" type="slidenum">
              <a:rPr lang="en-IN" smtClean="0"/>
              <a:t>‹#›</a:t>
            </a:fld>
            <a:endParaRPr lang="en-IN"/>
          </a:p>
        </p:txBody>
      </p:sp>
    </p:spTree>
    <p:extLst>
      <p:ext uri="{BB962C8B-B14F-4D97-AF65-F5344CB8AC3E}">
        <p14:creationId xmlns:p14="http://schemas.microsoft.com/office/powerpoint/2010/main" val="11073874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744C644-8697-421C-96E4-379B9F2F0193}" type="datetimeFigureOut">
              <a:rPr lang="en-IN" smtClean="0"/>
              <a:t>24-06-2025</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172C31B-B411-4B90-8BAD-21692BA8F4B0}" type="slidenum">
              <a:rPr lang="en-IN" smtClean="0"/>
              <a:t>‹#›</a:t>
            </a:fld>
            <a:endParaRPr lang="en-IN"/>
          </a:p>
        </p:txBody>
      </p:sp>
    </p:spTree>
    <p:extLst>
      <p:ext uri="{BB962C8B-B14F-4D97-AF65-F5344CB8AC3E}">
        <p14:creationId xmlns:p14="http://schemas.microsoft.com/office/powerpoint/2010/main" val="348486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F0FA1-D120-3DD3-BCDF-A650F515C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4DBA8F0-0DCB-B972-7C5E-F42993B477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FADA9E-698F-A9EF-2429-92C10D9706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B9DA06-98EC-4F85-8B94-9776F7A07C3C}" type="datetimeFigureOut">
              <a:rPr lang="en-IN" smtClean="0"/>
              <a:t>24-06-2025</a:t>
            </a:fld>
            <a:endParaRPr lang="en-IN"/>
          </a:p>
        </p:txBody>
      </p:sp>
      <p:sp>
        <p:nvSpPr>
          <p:cNvPr id="5" name="Footer Placeholder 4">
            <a:extLst>
              <a:ext uri="{FF2B5EF4-FFF2-40B4-BE49-F238E27FC236}">
                <a16:creationId xmlns:a16="http://schemas.microsoft.com/office/drawing/2014/main" id="{8E1F214D-2ACA-7E94-7CBF-7CB29CD8F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CB4F45A9-62CD-5297-4CDC-02A3816C1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D2BACF-EDC5-427D-8B00-9D2B5919BAC6}" type="slidenum">
              <a:rPr lang="en-IN" smtClean="0"/>
              <a:t>‹#›</a:t>
            </a:fld>
            <a:endParaRPr lang="en-IN"/>
          </a:p>
        </p:txBody>
      </p:sp>
    </p:spTree>
    <p:extLst>
      <p:ext uri="{BB962C8B-B14F-4D97-AF65-F5344CB8AC3E}">
        <p14:creationId xmlns:p14="http://schemas.microsoft.com/office/powerpoint/2010/main" val="1401699888"/>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5675634-695C-4362-B328-1E73D774FA30}" type="datetimeFigureOut">
              <a:rPr lang="it-IT" smtClean="0"/>
              <a:t>24/06/2025</a:t>
            </a:fld>
            <a:endParaRPr lang="it-IT"/>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t-IT"/>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E429213-C5B3-42C7-94CA-4E64E2EA912D}" type="slidenum">
              <a:rPr lang="it-IT" smtClean="0"/>
              <a:t>‹#›</a:t>
            </a:fld>
            <a:endParaRPr lang="it-IT"/>
          </a:p>
        </p:txBody>
      </p:sp>
    </p:spTree>
    <p:extLst>
      <p:ext uri="{BB962C8B-B14F-4D97-AF65-F5344CB8AC3E}">
        <p14:creationId xmlns:p14="http://schemas.microsoft.com/office/powerpoint/2010/main" val="10118435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6/24/2025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6121408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386097"/>
      </p:ext>
    </p:extLst>
  </p:cSld>
  <p:clrMap bg1="lt1" tx1="dk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F506220-59C2-4840-AB81-745F1C6C26EF}" type="datetime1">
              <a:rPr lang="en-IN" smtClean="0"/>
              <a:t>24-06-2025</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IN"/>
              <a:t>Marcel Grossmann 17, Pescara, Italy</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FDD2843-DED5-4021-95DF-64207B697077}" type="slidenum">
              <a:rPr lang="en-IN" smtClean="0"/>
              <a:t>‹#›</a:t>
            </a:fld>
            <a:endParaRPr lang="en-IN"/>
          </a:p>
        </p:txBody>
      </p:sp>
    </p:spTree>
    <p:extLst>
      <p:ext uri="{BB962C8B-B14F-4D97-AF65-F5344CB8AC3E}">
        <p14:creationId xmlns:p14="http://schemas.microsoft.com/office/powerpoint/2010/main" val="329869897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grblc-catalog.streamlit.app/" TargetMode="Externa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hyperlink" Target="https://ui.adsabs.harvard.edu/#abs/2024ApJ...963L..12P/abstrac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journal/journal-of-high-energy-astrophysics/vol/48/suppl/C" TargetMode="External"/><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ng.com/ck/a?!&amp;&amp;p=778b8f38484c53d4fbf809609807cb4ebf87c1f25c7a816081bb1461d2fc498bJmltdHM9MTc0ODkwODgwMA&amp;ptn=3&amp;ver=2&amp;hsh=4&amp;fclid=35504c5f-0b95-648b-186f-59710a096587&amp;psq=What+is+MLP+in+machine+learning%3f&amp;u=a1aHR0cHM6Ly93d3cuZGF0YWNhbXAuY29tL3R1dG9yaWFsL211bHRpbGF5ZXItcGVyY2VwdHJvbnMtaW4tbWFjaGluZS1sZWFybmluZw&amp;ntb=1" TargetMode="External"/><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www.princeton.edu/news/2019/12/04/suns-close-reveals-atmosphere-hopping-highly-energetic-particles" TargetMode="External"/><Relationship Id="rId2" Type="http://schemas.openxmlformats.org/officeDocument/2006/relationships/slideLayout" Target="../slideLayouts/slideLayout48.xml"/><Relationship Id="rId1" Type="http://schemas.openxmlformats.org/officeDocument/2006/relationships/tags" Target="../tags/tag1.xml"/><Relationship Id="rId6" Type="http://schemas.openxmlformats.org/officeDocument/2006/relationships/image" Target="../media/image47.jpg"/><Relationship Id="rId5" Type="http://schemas.openxmlformats.org/officeDocument/2006/relationships/hyperlink" Target="https://www.gmnnews.com/%EA%B3%A0%EC%97%90%EB%84%88%EC%A7%80-%EB%B0%A9%EC%82%AC%EC%84%A0%EC%9D%98-%EC%9D%B4%EC%83%81%ED%95%98%EA%B3%A0-%EC%98%A4%EB%9E%98-%EC%A7%80%EC%86%8D%EB%90%98%EB%8A%94-%ED%8E%84%EC%8A%A4%EA%B0%80/" TargetMode="External"/><Relationship Id="rId4" Type="http://schemas.openxmlformats.org/officeDocument/2006/relationships/image" Target="../media/image46.gif"/></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ciencedirect.com/journal/journal-of-high-energy-astrophysics/vol/48/suppl/C" TargetMode="Externa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380.png"/><Relationship Id="rId1" Type="http://schemas.openxmlformats.org/officeDocument/2006/relationships/slideLayout" Target="../slideLayouts/slideLayout30.xml"/><Relationship Id="rId5" Type="http://schemas.openxmlformats.org/officeDocument/2006/relationships/image" Target="../media/image440.png"/><Relationship Id="rId4" Type="http://schemas.openxmlformats.org/officeDocument/2006/relationships/image" Target="../media/image430.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s://swift.gsfc.nasa.gov/news/2016/grbs_std_candles.html" TargetMode="External"/><Relationship Id="rId2" Type="http://schemas.openxmlformats.org/officeDocument/2006/relationships/image" Target="../media/image9.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E9A3C78-9D9C-6880-98F9-97F3995FDFD0}"/>
              </a:ext>
            </a:extLst>
          </p:cNvPr>
          <p:cNvSpPr txBox="1"/>
          <p:nvPr/>
        </p:nvSpPr>
        <p:spPr>
          <a:xfrm>
            <a:off x="10466614" y="224621"/>
            <a:ext cx="608822"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a:ln>
                  <a:noFill/>
                </a:ln>
                <a:solidFill>
                  <a:prstClr val="white"/>
                </a:solidFill>
                <a:effectLst/>
                <a:uLnTx/>
                <a:uFillTx/>
                <a:latin typeface="Century Gothic" panose="020B0502020202020204"/>
                <a:ea typeface="+mn-ea"/>
                <a:cs typeface="+mn-cs"/>
              </a:rPr>
              <a:t>1</a:t>
            </a:r>
            <a:endParaRPr kumimoji="0" lang="it-IT" sz="3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050" name="Picture 2">
            <a:extLst>
              <a:ext uri="{FF2B5EF4-FFF2-40B4-BE49-F238E27FC236}">
                <a16:creationId xmlns:a16="http://schemas.microsoft.com/office/drawing/2014/main" id="{9D2D6368-989B-0C89-EA5D-D62B232312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99" t="23056" r="25946" b="23056"/>
          <a:stretch/>
        </p:blipFill>
        <p:spPr bwMode="auto">
          <a:xfrm>
            <a:off x="8728865" y="5319496"/>
            <a:ext cx="3247787" cy="15385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508B24-3579-D7F5-4784-915E14812FE4}"/>
              </a:ext>
            </a:extLst>
          </p:cNvPr>
          <p:cNvSpPr txBox="1"/>
          <p:nvPr/>
        </p:nvSpPr>
        <p:spPr>
          <a:xfrm>
            <a:off x="1116564" y="517008"/>
            <a:ext cx="10242856" cy="160043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Maria Giovanna Dainotti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24E4E499-F51C-BCE1-A816-9A49D1342493}"/>
              </a:ext>
            </a:extLst>
          </p:cNvPr>
          <p:cNvSpPr/>
          <p:nvPr/>
        </p:nvSpPr>
        <p:spPr>
          <a:xfrm>
            <a:off x="3629024" y="5714766"/>
            <a:ext cx="4486275" cy="6262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24/06/2025, Cos</a:t>
            </a:r>
            <a:r>
              <a:rPr lang="en-US" b="1" dirty="0" err="1">
                <a:solidFill>
                  <a:prstClr val="white"/>
                </a:solidFill>
                <a:latin typeface="Century Gothic" panose="020B0502020202020204"/>
              </a:rPr>
              <a:t>moVerse</a:t>
            </a:r>
            <a:r>
              <a:rPr lang="en-US" b="1" dirty="0">
                <a:solidFill>
                  <a:prstClr val="white"/>
                </a:solidFill>
                <a:latin typeface="Century Gothic" panose="020B0502020202020204"/>
              </a:rPr>
              <a:t>, Istanbul</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D8E5B547-F7CB-5113-3D7E-2E747B464F65}"/>
              </a:ext>
            </a:extLst>
          </p:cNvPr>
          <p:cNvSpPr/>
          <p:nvPr/>
        </p:nvSpPr>
        <p:spPr>
          <a:xfrm>
            <a:off x="2821494" y="2856401"/>
            <a:ext cx="6258711" cy="1506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entury Gothic" panose="020B0502020202020204"/>
              </a:rPr>
              <a:t>Machine learning on the rescue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entury Gothic" panose="020B0502020202020204"/>
              </a:rPr>
              <a:t>to support GRB and SNe </a:t>
            </a:r>
            <a:r>
              <a:rPr lang="en-US" sz="2800" b="1" dirty="0" err="1">
                <a:solidFill>
                  <a:prstClr val="white"/>
                </a:solidFill>
                <a:latin typeface="Century Gothic" panose="020B0502020202020204"/>
              </a:rPr>
              <a:t>Ia</a:t>
            </a:r>
            <a:r>
              <a:rPr lang="en-US" sz="2800" b="1" dirty="0">
                <a:solidFill>
                  <a:prstClr val="white"/>
                </a:solidFill>
                <a:latin typeface="Century Gothic" panose="020B0502020202020204"/>
              </a:rPr>
              <a:t> cosmology</a:t>
            </a:r>
            <a:endPar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7388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A07E-3073-CDA3-440F-D755847262CE}"/>
              </a:ext>
            </a:extLst>
          </p:cNvPr>
          <p:cNvSpPr>
            <a:spLocks noGrp="1"/>
          </p:cNvSpPr>
          <p:nvPr>
            <p:ph type="title"/>
          </p:nvPr>
        </p:nvSpPr>
        <p:spPr>
          <a:xfrm>
            <a:off x="1035967" y="385081"/>
            <a:ext cx="9839325" cy="1257299"/>
          </a:xfrm>
        </p:spPr>
        <p:txBody>
          <a:bodyPr/>
          <a:lstStyle/>
          <a:p>
            <a:r>
              <a:rPr lang="en-US" b="1" dirty="0"/>
              <a:t>How many GRBs with optical plateaus are needed to achieve the </a:t>
            </a:r>
            <a:r>
              <a:rPr lang="en-US" b="1" dirty="0" err="1"/>
              <a:t>SNe</a:t>
            </a:r>
            <a:r>
              <a:rPr lang="en-US" b="1" dirty="0"/>
              <a:t> </a:t>
            </a:r>
            <a:r>
              <a:rPr lang="en-US" b="1" dirty="0" err="1"/>
              <a:t>Ia</a:t>
            </a:r>
            <a:r>
              <a:rPr lang="en-US" b="1" dirty="0"/>
              <a:t> precision?</a:t>
            </a:r>
          </a:p>
        </p:txBody>
      </p:sp>
      <p:sp>
        <p:nvSpPr>
          <p:cNvPr id="3" name="Rectangle 2">
            <a:extLst>
              <a:ext uri="{FF2B5EF4-FFF2-40B4-BE49-F238E27FC236}">
                <a16:creationId xmlns:a16="http://schemas.microsoft.com/office/drawing/2014/main" id="{4B705741-C8E3-467D-84F6-A93418D84985}"/>
              </a:ext>
            </a:extLst>
          </p:cNvPr>
          <p:cNvSpPr/>
          <p:nvPr/>
        </p:nvSpPr>
        <p:spPr>
          <a:xfrm>
            <a:off x="1123949" y="2546618"/>
            <a:ext cx="1600200" cy="819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67</a:t>
            </a:r>
          </a:p>
        </p:txBody>
      </p:sp>
      <p:sp>
        <p:nvSpPr>
          <p:cNvPr id="4" name="Rectangle 3">
            <a:extLst>
              <a:ext uri="{FF2B5EF4-FFF2-40B4-BE49-F238E27FC236}">
                <a16:creationId xmlns:a16="http://schemas.microsoft.com/office/drawing/2014/main" id="{7773B0B0-550A-18A1-D17C-20A86177E210}"/>
              </a:ext>
            </a:extLst>
          </p:cNvPr>
          <p:cNvSpPr/>
          <p:nvPr/>
        </p:nvSpPr>
        <p:spPr>
          <a:xfrm>
            <a:off x="1123948" y="3757607"/>
            <a:ext cx="1600201"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134</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
        <p:nvSpPr>
          <p:cNvPr id="5" name="Rectangle 4">
            <a:extLst>
              <a:ext uri="{FF2B5EF4-FFF2-40B4-BE49-F238E27FC236}">
                <a16:creationId xmlns:a16="http://schemas.microsoft.com/office/drawing/2014/main" id="{7C8172D8-3EF0-FDFC-EB60-EB691D52A86E}"/>
              </a:ext>
            </a:extLst>
          </p:cNvPr>
          <p:cNvSpPr/>
          <p:nvPr/>
        </p:nvSpPr>
        <p:spPr>
          <a:xfrm>
            <a:off x="1123948" y="4925701"/>
            <a:ext cx="1600202"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390</a:t>
            </a:r>
          </a:p>
        </p:txBody>
      </p:sp>
      <p:sp>
        <p:nvSpPr>
          <p:cNvPr id="6" name="Arrow: Right 5">
            <a:extLst>
              <a:ext uri="{FF2B5EF4-FFF2-40B4-BE49-F238E27FC236}">
                <a16:creationId xmlns:a16="http://schemas.microsoft.com/office/drawing/2014/main" id="{33765E13-FF10-DAED-F3BE-15DAF1A410B3}"/>
              </a:ext>
            </a:extLst>
          </p:cNvPr>
          <p:cNvSpPr/>
          <p:nvPr/>
        </p:nvSpPr>
        <p:spPr>
          <a:xfrm>
            <a:off x="2724150" y="2771771"/>
            <a:ext cx="1905002" cy="409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D8C8BA43-D8F6-BB8A-888D-8DDEF4E847E5}"/>
              </a:ext>
            </a:extLst>
          </p:cNvPr>
          <p:cNvSpPr/>
          <p:nvPr/>
        </p:nvSpPr>
        <p:spPr>
          <a:xfrm>
            <a:off x="4629152" y="2655085"/>
            <a:ext cx="3105150"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Conley et al. 2011 precision </a:t>
            </a: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rPr>
              <a:t>σ</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rPr>
              <a:t>Ω</a:t>
            </a:r>
            <a:r>
              <a:rPr kumimoji="0" lang="en-US" sz="1000" b="1" i="0" u="none" strike="noStrike" kern="1200" cap="none" spc="0" normalizeH="0" baseline="0" noProof="0" dirty="0">
                <a:ln>
                  <a:noFill/>
                </a:ln>
                <a:solidFill>
                  <a:prstClr val="white"/>
                </a:solidFill>
                <a:effectLst/>
                <a:uLnTx/>
                <a:uFillTx/>
                <a:latin typeface="Century Gothic" panose="020B0502020202020204"/>
                <a:ea typeface="+mn-ea"/>
                <a:cs typeface="+mn-cs"/>
              </a:rPr>
              <a:t>M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rPr>
              <a:t>=0.10 </a:t>
            </a:r>
          </a:p>
        </p:txBody>
      </p:sp>
      <p:sp>
        <p:nvSpPr>
          <p:cNvPr id="8" name="Rectangle 7">
            <a:extLst>
              <a:ext uri="{FF2B5EF4-FFF2-40B4-BE49-F238E27FC236}">
                <a16:creationId xmlns:a16="http://schemas.microsoft.com/office/drawing/2014/main" id="{2A01A9A5-DB96-6D43-1856-0E30CBF5EDC2}"/>
              </a:ext>
            </a:extLst>
          </p:cNvPr>
          <p:cNvSpPr/>
          <p:nvPr/>
        </p:nvSpPr>
        <p:spPr>
          <a:xfrm>
            <a:off x="7105650" y="1657349"/>
            <a:ext cx="2247900" cy="533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When?</a:t>
            </a:r>
          </a:p>
        </p:txBody>
      </p:sp>
      <p:sp>
        <p:nvSpPr>
          <p:cNvPr id="9" name="Rectangle 8">
            <a:extLst>
              <a:ext uri="{FF2B5EF4-FFF2-40B4-BE49-F238E27FC236}">
                <a16:creationId xmlns:a16="http://schemas.microsoft.com/office/drawing/2014/main" id="{AED50FF5-BD4E-F79E-AEEC-05D884ADF7B1}"/>
              </a:ext>
            </a:extLst>
          </p:cNvPr>
          <p:cNvSpPr/>
          <p:nvPr/>
        </p:nvSpPr>
        <p:spPr>
          <a:xfrm>
            <a:off x="7835799" y="2655085"/>
            <a:ext cx="857250" cy="659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Now</a:t>
            </a:r>
          </a:p>
        </p:txBody>
      </p:sp>
      <p:sp>
        <p:nvSpPr>
          <p:cNvPr id="10" name="Arrow: Down 9">
            <a:extLst>
              <a:ext uri="{FF2B5EF4-FFF2-40B4-BE49-F238E27FC236}">
                <a16:creationId xmlns:a16="http://schemas.microsoft.com/office/drawing/2014/main" id="{F57EB142-CEC4-4D22-9148-E9E2398618F1}"/>
              </a:ext>
            </a:extLst>
          </p:cNvPr>
          <p:cNvSpPr/>
          <p:nvPr/>
        </p:nvSpPr>
        <p:spPr>
          <a:xfrm>
            <a:off x="8167688" y="2113939"/>
            <a:ext cx="233362" cy="503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F17A78F5-D505-D862-C6C6-90437F21ABFF}"/>
              </a:ext>
            </a:extLst>
          </p:cNvPr>
          <p:cNvSpPr/>
          <p:nvPr/>
        </p:nvSpPr>
        <p:spPr>
          <a:xfrm>
            <a:off x="9534525" y="1666872"/>
            <a:ext cx="2247900" cy="533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How?</a:t>
            </a:r>
          </a:p>
        </p:txBody>
      </p:sp>
      <p:sp>
        <p:nvSpPr>
          <p:cNvPr id="12" name="Rectangle 11">
            <a:extLst>
              <a:ext uri="{FF2B5EF4-FFF2-40B4-BE49-F238E27FC236}">
                <a16:creationId xmlns:a16="http://schemas.microsoft.com/office/drawing/2014/main" id="{98C06A2D-58FA-BAD3-E589-CC0FF2BC21A0}"/>
              </a:ext>
            </a:extLst>
          </p:cNvPr>
          <p:cNvSpPr/>
          <p:nvPr/>
        </p:nvSpPr>
        <p:spPr>
          <a:xfrm>
            <a:off x="9067797" y="2569356"/>
            <a:ext cx="3105149" cy="2994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With Machine learning (ML), errors on the parameters halved (n=2), and </a:t>
            </a: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Lightcurve</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 reconstruction (LCR) and redshift inference and with the catalog</a:t>
            </a:r>
          </a:p>
        </p:txBody>
      </p:sp>
      <p:sp>
        <p:nvSpPr>
          <p:cNvPr id="13" name="Arrow: Down 12">
            <a:extLst>
              <a:ext uri="{FF2B5EF4-FFF2-40B4-BE49-F238E27FC236}">
                <a16:creationId xmlns:a16="http://schemas.microsoft.com/office/drawing/2014/main" id="{9958DC31-0E19-4DA3-5294-966DC9B96D60}"/>
              </a:ext>
            </a:extLst>
          </p:cNvPr>
          <p:cNvSpPr/>
          <p:nvPr/>
        </p:nvSpPr>
        <p:spPr>
          <a:xfrm>
            <a:off x="10541794" y="2087075"/>
            <a:ext cx="233362" cy="503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TextBox 14">
            <a:extLst>
              <a:ext uri="{FF2B5EF4-FFF2-40B4-BE49-F238E27FC236}">
                <a16:creationId xmlns:a16="http://schemas.microsoft.com/office/drawing/2014/main" id="{487BC394-5FBF-7FF8-B8F2-E6401BB8119C}"/>
              </a:ext>
            </a:extLst>
          </p:cNvPr>
          <p:cNvSpPr txBox="1"/>
          <p:nvPr/>
        </p:nvSpPr>
        <p:spPr>
          <a:xfrm>
            <a:off x="384044" y="2221381"/>
            <a:ext cx="729138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7030A0"/>
                </a:solidFill>
                <a:effectLst/>
                <a:uLnTx/>
                <a:uFillTx/>
                <a:latin typeface="Calibri" panose="020F0502020204030204"/>
                <a:ea typeface="+mn-ea"/>
                <a:cs typeface="+mn-cs"/>
              </a:rPr>
              <a:t>M. G. Dainotti, et al. 2022, MNRAS, 514, 2, 1828-1856</a:t>
            </a:r>
          </a:p>
        </p:txBody>
      </p:sp>
      <p:sp>
        <p:nvSpPr>
          <p:cNvPr id="16" name="Arrow: Right 15">
            <a:extLst>
              <a:ext uri="{FF2B5EF4-FFF2-40B4-BE49-F238E27FC236}">
                <a16:creationId xmlns:a16="http://schemas.microsoft.com/office/drawing/2014/main" id="{AFC5CC8E-DFA5-440E-537D-CF6D9EDAB417}"/>
              </a:ext>
            </a:extLst>
          </p:cNvPr>
          <p:cNvSpPr/>
          <p:nvPr/>
        </p:nvSpPr>
        <p:spPr>
          <a:xfrm>
            <a:off x="2724150" y="3828368"/>
            <a:ext cx="1981202" cy="409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6">
            <a:extLst>
              <a:ext uri="{FF2B5EF4-FFF2-40B4-BE49-F238E27FC236}">
                <a16:creationId xmlns:a16="http://schemas.microsoft.com/office/drawing/2014/main" id="{BAD6F0ED-08DC-EC80-1A3E-B4C8960DFC87}"/>
              </a:ext>
            </a:extLst>
          </p:cNvPr>
          <p:cNvSpPr/>
          <p:nvPr/>
        </p:nvSpPr>
        <p:spPr>
          <a:xfrm>
            <a:off x="4705352" y="3708280"/>
            <a:ext cx="3105150"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Betoule</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 et al. 2014 precision </a:t>
            </a: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rPr>
              <a:t>σ</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rPr>
              <a:t>Ω</a:t>
            </a:r>
            <a:r>
              <a:rPr kumimoji="0" lang="en-US" sz="1000" b="1" i="0" u="none" strike="noStrike" kern="1200" cap="none" spc="0" normalizeH="0" baseline="0" noProof="0" dirty="0">
                <a:ln>
                  <a:noFill/>
                </a:ln>
                <a:solidFill>
                  <a:prstClr val="white"/>
                </a:solidFill>
                <a:effectLst/>
                <a:uLnTx/>
                <a:uFillTx/>
                <a:latin typeface="Century Gothic" panose="020B0502020202020204"/>
                <a:ea typeface="+mn-ea"/>
                <a:cs typeface="+mn-cs"/>
              </a:rPr>
              <a:t>M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rPr>
              <a:t>=0.042 </a:t>
            </a:r>
          </a:p>
        </p:txBody>
      </p:sp>
      <p:sp>
        <p:nvSpPr>
          <p:cNvPr id="18" name="Rectangle 17">
            <a:extLst>
              <a:ext uri="{FF2B5EF4-FFF2-40B4-BE49-F238E27FC236}">
                <a16:creationId xmlns:a16="http://schemas.microsoft.com/office/drawing/2014/main" id="{AC606D84-0FA3-F8FA-DFDC-37D4126E0929}"/>
              </a:ext>
            </a:extLst>
          </p:cNvPr>
          <p:cNvSpPr/>
          <p:nvPr/>
        </p:nvSpPr>
        <p:spPr>
          <a:xfrm>
            <a:off x="7884615" y="3724943"/>
            <a:ext cx="857250" cy="659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2026</a:t>
            </a:r>
          </a:p>
        </p:txBody>
      </p:sp>
      <p:sp>
        <p:nvSpPr>
          <p:cNvPr id="20" name="Arrow: Down 19">
            <a:extLst>
              <a:ext uri="{FF2B5EF4-FFF2-40B4-BE49-F238E27FC236}">
                <a16:creationId xmlns:a16="http://schemas.microsoft.com/office/drawing/2014/main" id="{DEC6A822-A50B-4EF8-97A5-CECF198069CD}"/>
              </a:ext>
            </a:extLst>
          </p:cNvPr>
          <p:cNvSpPr/>
          <p:nvPr/>
        </p:nvSpPr>
        <p:spPr>
          <a:xfrm rot="16200000">
            <a:off x="8699297" y="2741323"/>
            <a:ext cx="233362" cy="503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Arrow: Down 21">
            <a:extLst>
              <a:ext uri="{FF2B5EF4-FFF2-40B4-BE49-F238E27FC236}">
                <a16:creationId xmlns:a16="http://schemas.microsoft.com/office/drawing/2014/main" id="{22B1EC5C-0414-8986-EC1D-F3618A3AC734}"/>
              </a:ext>
            </a:extLst>
          </p:cNvPr>
          <p:cNvSpPr/>
          <p:nvPr/>
        </p:nvSpPr>
        <p:spPr>
          <a:xfrm rot="16200000">
            <a:off x="8763742" y="3840758"/>
            <a:ext cx="233363" cy="374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9BE50D10-9F42-D1E6-3D05-6F3B9D0337CE}"/>
              </a:ext>
            </a:extLst>
          </p:cNvPr>
          <p:cNvSpPr/>
          <p:nvPr/>
        </p:nvSpPr>
        <p:spPr>
          <a:xfrm>
            <a:off x="4705352" y="4909038"/>
            <a:ext cx="3105150"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Scolnic</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 et al. 2018 precision </a:t>
            </a: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rPr>
              <a:t>σ</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rPr>
              <a:t>Ω</a:t>
            </a:r>
            <a:r>
              <a:rPr kumimoji="0" lang="en-US" sz="1000" b="1" i="0" u="none" strike="noStrike" kern="1200" cap="none" spc="0" normalizeH="0" baseline="0" noProof="0" dirty="0">
                <a:ln>
                  <a:noFill/>
                </a:ln>
                <a:solidFill>
                  <a:prstClr val="white"/>
                </a:solidFill>
                <a:effectLst/>
                <a:uLnTx/>
                <a:uFillTx/>
                <a:latin typeface="Century Gothic" panose="020B0502020202020204"/>
                <a:ea typeface="+mn-ea"/>
                <a:cs typeface="+mn-cs"/>
              </a:rPr>
              <a:t>M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rPr>
              <a:t>=0.022 </a:t>
            </a:r>
          </a:p>
        </p:txBody>
      </p:sp>
      <p:sp>
        <p:nvSpPr>
          <p:cNvPr id="24" name="Rectangle 23">
            <a:extLst>
              <a:ext uri="{FF2B5EF4-FFF2-40B4-BE49-F238E27FC236}">
                <a16:creationId xmlns:a16="http://schemas.microsoft.com/office/drawing/2014/main" id="{6FECEB2E-3578-866C-398D-2A3E73C3D69C}"/>
              </a:ext>
            </a:extLst>
          </p:cNvPr>
          <p:cNvSpPr/>
          <p:nvPr/>
        </p:nvSpPr>
        <p:spPr>
          <a:xfrm>
            <a:off x="7884615" y="4925701"/>
            <a:ext cx="857250" cy="659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2042</a:t>
            </a:r>
          </a:p>
        </p:txBody>
      </p:sp>
      <p:sp>
        <p:nvSpPr>
          <p:cNvPr id="25" name="Arrow: Down 24">
            <a:extLst>
              <a:ext uri="{FF2B5EF4-FFF2-40B4-BE49-F238E27FC236}">
                <a16:creationId xmlns:a16="http://schemas.microsoft.com/office/drawing/2014/main" id="{DAC4F499-46B9-6AC8-8AB2-79429DE8F999}"/>
              </a:ext>
            </a:extLst>
          </p:cNvPr>
          <p:cNvSpPr/>
          <p:nvPr/>
        </p:nvSpPr>
        <p:spPr>
          <a:xfrm rot="16200000">
            <a:off x="8803028" y="5008439"/>
            <a:ext cx="233362" cy="503638"/>
          </a:xfrm>
          <a:prstGeom prst="downArrow">
            <a:avLst>
              <a:gd name="adj1" fmla="val 50000"/>
              <a:gd name="adj2" fmla="val 62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Arrow: Right 25">
            <a:extLst>
              <a:ext uri="{FF2B5EF4-FFF2-40B4-BE49-F238E27FC236}">
                <a16:creationId xmlns:a16="http://schemas.microsoft.com/office/drawing/2014/main" id="{9006C806-2217-A8BB-2684-08108941DE8C}"/>
              </a:ext>
            </a:extLst>
          </p:cNvPr>
          <p:cNvSpPr/>
          <p:nvPr/>
        </p:nvSpPr>
        <p:spPr>
          <a:xfrm>
            <a:off x="2705095" y="5037025"/>
            <a:ext cx="1981202" cy="409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CasellaDiTesto 1">
            <a:extLst>
              <a:ext uri="{FF2B5EF4-FFF2-40B4-BE49-F238E27FC236}">
                <a16:creationId xmlns:a16="http://schemas.microsoft.com/office/drawing/2014/main" id="{2702B19D-3226-AF69-9662-676B4EC18B7D}"/>
              </a:ext>
            </a:extLst>
          </p:cNvPr>
          <p:cNvSpPr txBox="1"/>
          <p:nvPr/>
        </p:nvSpPr>
        <p:spPr>
          <a:xfrm>
            <a:off x="10470745" y="173599"/>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u="sng" dirty="0">
                <a:solidFill>
                  <a:prstClr val="white"/>
                </a:solidFill>
                <a:latin typeface="Century Gothic" panose="020B0502020202020204"/>
              </a:rPr>
              <a:t>4</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9" name="Rectangle 18">
            <a:extLst>
              <a:ext uri="{FF2B5EF4-FFF2-40B4-BE49-F238E27FC236}">
                <a16:creationId xmlns:a16="http://schemas.microsoft.com/office/drawing/2014/main" id="{E6256B9E-CA33-FB87-E5B8-F2CA5BDD8EB6}"/>
              </a:ext>
            </a:extLst>
          </p:cNvPr>
          <p:cNvSpPr/>
          <p:nvPr/>
        </p:nvSpPr>
        <p:spPr>
          <a:xfrm>
            <a:off x="8432403" y="6022179"/>
            <a:ext cx="3483297" cy="6914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Worry not: we should not wait 17 years!</a:t>
            </a:r>
          </a:p>
        </p:txBody>
      </p:sp>
      <p:sp>
        <p:nvSpPr>
          <p:cNvPr id="21" name="Rectangle 20">
            <a:extLst>
              <a:ext uri="{FF2B5EF4-FFF2-40B4-BE49-F238E27FC236}">
                <a16:creationId xmlns:a16="http://schemas.microsoft.com/office/drawing/2014/main" id="{FD38181D-D5FE-D86E-B217-BA2D1F57ECBB}"/>
              </a:ext>
            </a:extLst>
          </p:cNvPr>
          <p:cNvSpPr/>
          <p:nvPr/>
        </p:nvSpPr>
        <p:spPr>
          <a:xfrm>
            <a:off x="354609" y="5797880"/>
            <a:ext cx="7350257" cy="9362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We will add data from Einstein Probe, from JWST, data from SVOM and the data from the optical catalog (see my next slide) </a:t>
            </a:r>
          </a:p>
        </p:txBody>
      </p:sp>
    </p:spTree>
    <p:extLst>
      <p:ext uri="{BB962C8B-B14F-4D97-AF65-F5344CB8AC3E}">
        <p14:creationId xmlns:p14="http://schemas.microsoft.com/office/powerpoint/2010/main" val="45752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9">
            <a:extLst>
              <a:ext uri="{FF2B5EF4-FFF2-40B4-BE49-F238E27FC236}">
                <a16:creationId xmlns:a16="http://schemas.microsoft.com/office/drawing/2014/main" id="{2597714C-6AD0-C058-B352-81B5CB97273A}"/>
              </a:ext>
            </a:extLst>
          </p:cNvPr>
          <p:cNvSpPr txBox="1"/>
          <p:nvPr/>
        </p:nvSpPr>
        <p:spPr>
          <a:xfrm>
            <a:off x="1383649" y="699653"/>
            <a:ext cx="101727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4400" b="1" i="0" u="none" strike="noStrike" kern="0" cap="none" spc="0" normalizeH="0" baseline="0" noProof="0" dirty="0">
                <a:ln>
                  <a:noFill/>
                </a:ln>
                <a:solidFill>
                  <a:prstClr val="white"/>
                </a:solidFill>
                <a:effectLst/>
                <a:uLnTx/>
                <a:uFillTx/>
                <a:latin typeface="Anaheim"/>
                <a:ea typeface="Anaheim"/>
                <a:cs typeface="Anaheim"/>
                <a:sym typeface="Anaheim"/>
              </a:rPr>
              <a:t>What do we need for GRB cosmology?</a:t>
            </a:r>
            <a:endParaRPr kumimoji="0" lang="en-US" sz="4400" b="1" i="0" u="none" strike="noStrike" kern="0" cap="none" spc="0" normalizeH="0" baseline="0" noProof="0" dirty="0">
              <a:ln>
                <a:noFill/>
              </a:ln>
              <a:solidFill>
                <a:prstClr val="white"/>
              </a:solidFill>
              <a:effectLst/>
              <a:uLnTx/>
              <a:uFillTx/>
              <a:latin typeface="Avenir"/>
              <a:ea typeface="Avenir"/>
              <a:cs typeface="Avenir"/>
              <a:sym typeface="Avenir"/>
            </a:endParaRPr>
          </a:p>
        </p:txBody>
      </p:sp>
      <p:sp>
        <p:nvSpPr>
          <p:cNvPr id="5" name="Rectangle 4">
            <a:extLst>
              <a:ext uri="{FF2B5EF4-FFF2-40B4-BE49-F238E27FC236}">
                <a16:creationId xmlns:a16="http://schemas.microsoft.com/office/drawing/2014/main" id="{F4C3A4D5-8446-7EC5-8662-6B344BAF781F}"/>
              </a:ext>
            </a:extLst>
          </p:cNvPr>
          <p:cNvSpPr/>
          <p:nvPr/>
        </p:nvSpPr>
        <p:spPr>
          <a:xfrm>
            <a:off x="783650" y="1679945"/>
            <a:ext cx="4603174" cy="113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New or tighter Reliable correlations</a:t>
            </a:r>
          </a:p>
        </p:txBody>
      </p:sp>
      <p:sp>
        <p:nvSpPr>
          <p:cNvPr id="6" name="Rectangle 5">
            <a:extLst>
              <a:ext uri="{FF2B5EF4-FFF2-40B4-BE49-F238E27FC236}">
                <a16:creationId xmlns:a16="http://schemas.microsoft.com/office/drawing/2014/main" id="{8835F6E4-BAC9-F320-65A8-12A434008115}"/>
              </a:ext>
            </a:extLst>
          </p:cNvPr>
          <p:cNvSpPr/>
          <p:nvPr/>
        </p:nvSpPr>
        <p:spPr>
          <a:xfrm>
            <a:off x="4660629" y="5849691"/>
            <a:ext cx="2212702" cy="769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 How?</a:t>
            </a:r>
          </a:p>
        </p:txBody>
      </p:sp>
      <p:sp>
        <p:nvSpPr>
          <p:cNvPr id="9" name="Rectangle 5">
            <a:extLst>
              <a:ext uri="{FF2B5EF4-FFF2-40B4-BE49-F238E27FC236}">
                <a16:creationId xmlns:a16="http://schemas.microsoft.com/office/drawing/2014/main" id="{30E73D08-275B-773F-C24F-2E4C5FC2439F}"/>
              </a:ext>
            </a:extLst>
          </p:cNvPr>
          <p:cNvSpPr/>
          <p:nvPr/>
        </p:nvSpPr>
        <p:spPr>
          <a:xfrm>
            <a:off x="6096000" y="1681259"/>
            <a:ext cx="5460349" cy="1161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Increase the sample size</a:t>
            </a:r>
            <a:r>
              <a:rPr lang="en-US" sz="2800" b="1" dirty="0">
                <a:solidFill>
                  <a:prstClr val="white"/>
                </a:solidFill>
                <a:latin typeface="Century Gothic" panose="020B0502020202020204"/>
              </a:rPr>
              <a:t> with ML and increase the precision</a:t>
            </a:r>
            <a:endPar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CasellaDiTesto 1">
            <a:extLst>
              <a:ext uri="{FF2B5EF4-FFF2-40B4-BE49-F238E27FC236}">
                <a16:creationId xmlns:a16="http://schemas.microsoft.com/office/drawing/2014/main" id="{F0494E0D-0E2F-6B95-CE17-23F8982146C9}"/>
              </a:ext>
            </a:extLst>
          </p:cNvPr>
          <p:cNvSpPr txBox="1"/>
          <p:nvPr/>
        </p:nvSpPr>
        <p:spPr>
          <a:xfrm>
            <a:off x="10470969" y="196644"/>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sng" strike="noStrike" kern="1200" cap="none" spc="0" normalizeH="0" baseline="0" noProof="0" dirty="0">
                <a:ln>
                  <a:noFill/>
                </a:ln>
                <a:solidFill>
                  <a:prstClr val="white"/>
                </a:solidFill>
                <a:effectLst/>
                <a:uLnTx/>
                <a:uFillTx/>
                <a:latin typeface="Century Gothic" panose="020B0502020202020204"/>
                <a:ea typeface="+mn-ea"/>
                <a:cs typeface="+mn-cs"/>
              </a:rPr>
              <a:t>5</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FD1398E6-EB64-4FE4-049E-D305BBD38C9E}"/>
              </a:ext>
            </a:extLst>
          </p:cNvPr>
          <p:cNvSpPr/>
          <p:nvPr/>
        </p:nvSpPr>
        <p:spPr>
          <a:xfrm>
            <a:off x="3539821" y="3294626"/>
            <a:ext cx="4603174" cy="2027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Physical interpretation, connection with theory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entury Gothic" panose="020B0502020202020204"/>
              </a:rPr>
              <a:t>i</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n the quest for the standard set</a:t>
            </a:r>
            <a:b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br>
            <a:endPar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2566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FC890-781A-3F21-2F2B-B177E65FD1EC}"/>
            </a:ext>
          </a:extLst>
        </p:cNvPr>
        <p:cNvGrpSpPr/>
        <p:nvPr/>
      </p:nvGrpSpPr>
      <p:grpSpPr>
        <a:xfrm>
          <a:off x="0" y="0"/>
          <a:ext cx="0" cy="0"/>
          <a:chOff x="0" y="0"/>
          <a:chExt cx="0" cy="0"/>
        </a:xfrm>
      </p:grpSpPr>
      <p:sp>
        <p:nvSpPr>
          <p:cNvPr id="16" name="CasellaDiTesto 15">
            <a:extLst>
              <a:ext uri="{FF2B5EF4-FFF2-40B4-BE49-F238E27FC236}">
                <a16:creationId xmlns:a16="http://schemas.microsoft.com/office/drawing/2014/main" id="{0DBBA8B7-661C-3B5C-CF69-77200BCAD0CE}"/>
              </a:ext>
            </a:extLst>
          </p:cNvPr>
          <p:cNvSpPr txBox="1"/>
          <p:nvPr/>
        </p:nvSpPr>
        <p:spPr>
          <a:xfrm>
            <a:off x="8986947" y="1944603"/>
            <a:ext cx="3181350" cy="50475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1" i="0" u="none" strike="noStrike" kern="1200" cap="none" spc="0" normalizeH="0" baseline="0" noProof="0" dirty="0">
                <a:ln>
                  <a:noFill/>
                </a:ln>
                <a:solidFill>
                  <a:prstClr val="black"/>
                </a:solidFill>
                <a:effectLst/>
                <a:uLnTx/>
                <a:uFillTx/>
                <a:latin typeface="Century Gothic (Body)"/>
                <a:ea typeface="+mn-ea"/>
                <a:cs typeface="+mn-cs"/>
              </a:rPr>
              <a:t>Large to small apertures: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Century Gothic (Body)"/>
                <a:ea typeface="+mn-ea"/>
                <a:cs typeface="+mn-cs"/>
              </a:rPr>
              <a:t>     14 GRBs from Subaru,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Century Gothic (Body)"/>
                <a:ea typeface="+mn-ea"/>
                <a:cs typeface="+mn-cs"/>
              </a:rPr>
              <a:t>     1 from Kiso at z=3.6,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Century Gothic (Body)"/>
                <a:ea typeface="+mn-ea"/>
                <a:cs typeface="+mn-cs"/>
              </a:rPr>
              <a:t>     other Japanese Telescopes.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500" b="1" i="0" u="none" strike="noStrike" kern="1200" cap="none" spc="0" normalizeH="0" baseline="0" noProof="0" dirty="0">
              <a:ln>
                <a:noFill/>
              </a:ln>
              <a:solidFill>
                <a:prstClr val="black"/>
              </a:solidFill>
              <a:effectLst/>
              <a:uLnTx/>
              <a:uFillTx/>
              <a:latin typeface="Century Gothic (Body)"/>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1" i="0" u="none" strike="noStrike" kern="1200" cap="none" spc="0" normalizeH="0" baseline="0" noProof="0" dirty="0">
                <a:ln>
                  <a:noFill/>
                </a:ln>
                <a:solidFill>
                  <a:prstClr val="black"/>
                </a:solidFill>
                <a:effectLst/>
                <a:uLnTx/>
                <a:uFillTx/>
                <a:latin typeface="Century Gothic (Body)"/>
                <a:ea typeface="+mn-ea"/>
                <a:cs typeface="+mn-cs"/>
              </a:rPr>
              <a:t>Re-calibration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500" b="1" i="0" u="none" strike="noStrike" kern="1200" cap="none" spc="0" normalizeH="0" baseline="0" noProof="0" dirty="0">
              <a:ln>
                <a:noFill/>
              </a:ln>
              <a:solidFill>
                <a:prstClr val="black"/>
              </a:solidFill>
              <a:effectLst/>
              <a:uLnTx/>
              <a:uFillTx/>
              <a:latin typeface="Century Gothic (Body)"/>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1" i="0" u="none" strike="noStrike" kern="1200" cap="none" spc="0" normalizeH="0" baseline="0" noProof="0" dirty="0">
                <a:ln>
                  <a:noFill/>
                </a:ln>
                <a:solidFill>
                  <a:prstClr val="black"/>
                </a:solidFill>
                <a:effectLst/>
                <a:uLnTx/>
                <a:uFillTx/>
                <a:latin typeface="Century Gothic (Body)"/>
                <a:ea typeface="+mn-ea"/>
                <a:cs typeface="+mn-cs"/>
              </a:rPr>
              <a:t>GRBs observed by Kiso (Dainotti, PI) since 2022.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500" b="1" i="0" u="none" strike="noStrike" kern="1200" cap="none" spc="0" normalizeH="0" baseline="0" noProof="0" dirty="0">
              <a:ln>
                <a:noFill/>
              </a:ln>
              <a:solidFill>
                <a:prstClr val="black"/>
              </a:solidFill>
              <a:effectLst/>
              <a:uLnTx/>
              <a:uFillTx/>
              <a:latin typeface="Century Gothic (Body)"/>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1" i="0" u="none" strike="noStrike" kern="1200" cap="none" spc="0" normalizeH="0" baseline="0" noProof="0" dirty="0">
                <a:ln>
                  <a:noFill/>
                </a:ln>
                <a:solidFill>
                  <a:prstClr val="black"/>
                </a:solidFill>
                <a:effectLst/>
                <a:uLnTx/>
                <a:uFillTx/>
                <a:latin typeface="Century Gothic (Body)"/>
                <a:ea typeface="+mn-ea"/>
                <a:cs typeface="+mn-cs"/>
              </a:rPr>
              <a:t>Joint KISO and SVOM.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Century Gothic (Body)"/>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sng" strike="noStrike" kern="1200" cap="none" spc="0" normalizeH="0" baseline="0" noProof="0" dirty="0">
                <a:ln>
                  <a:noFill/>
                </a:ln>
                <a:solidFill>
                  <a:prstClr val="black"/>
                </a:solidFill>
                <a:effectLst/>
                <a:uLnTx/>
                <a:uFillTx/>
                <a:latin typeface="Century Gothic (Body)"/>
                <a:ea typeface="+mn-ea"/>
                <a:cs typeface="+mn-cs"/>
                <a:hlinkClick r:id="rId2">
                  <a:extLst>
                    <a:ext uri="{A12FA001-AC4F-418D-AE19-62706E023703}">
                      <ahyp:hlinkClr xmlns:ahyp="http://schemas.microsoft.com/office/drawing/2018/hyperlinkcolor" val="tx"/>
                    </a:ext>
                  </a:extLst>
                </a:hlinkClick>
              </a:rPr>
              <a:t>Product: </a:t>
            </a:r>
            <a:r>
              <a:rPr kumimoji="0" lang="en-US" sz="1500" b="1" i="0" u="sng" strike="noStrike" kern="1200" cap="none" spc="0" normalizeH="0" baseline="0" noProof="0" dirty="0">
                <a:ln>
                  <a:noFill/>
                </a:ln>
                <a:solidFill>
                  <a:prstClr val="black"/>
                </a:solidFill>
                <a:effectLst/>
                <a:uLnTx/>
                <a:uFillTx/>
                <a:latin typeface="Century Gothic (Body)"/>
                <a:ea typeface="+mn-ea"/>
                <a:cs typeface="+mn-cs"/>
              </a:rPr>
              <a:t>accessible via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entury Gothic (Body)"/>
                <a:ea typeface="+mn-ea"/>
                <a:cs typeface="+mn-cs"/>
              </a:rPr>
              <a:t>	</a:t>
            </a:r>
            <a:r>
              <a:rPr kumimoji="0" lang="en-US" sz="1500" b="1" i="0" u="sng" strike="noStrike" kern="1200" cap="none" spc="0" normalizeH="0" baseline="0" noProof="0" dirty="0">
                <a:ln>
                  <a:noFill/>
                </a:ln>
                <a:solidFill>
                  <a:prstClr val="black"/>
                </a:solidFill>
                <a:effectLst/>
                <a:uLnTx/>
                <a:uFillTx/>
                <a:latin typeface="Century Gothic (Body)"/>
                <a:ea typeface="+mn-ea"/>
                <a:cs typeface="+mn-cs"/>
              </a:rPr>
              <a:t>web-app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1" i="0" u="sng" strike="noStrike" kern="1200" cap="none" spc="0" normalizeH="0" baseline="0" noProof="0" dirty="0">
              <a:ln>
                <a:noFill/>
              </a:ln>
              <a:solidFill>
                <a:prstClr val="black"/>
              </a:solidFill>
              <a:effectLst/>
              <a:uLnTx/>
              <a:uFillTx/>
              <a:latin typeface="Century Gothic (Body)"/>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sng" strike="noStrike" kern="1200" cap="none" spc="0" normalizeH="0" baseline="0" noProof="0" dirty="0">
                <a:ln>
                  <a:noFill/>
                </a:ln>
                <a:solidFill>
                  <a:prstClr val="black"/>
                </a:solidFill>
                <a:effectLst/>
                <a:uLnTx/>
                <a:uFillTx/>
                <a:latin typeface="Century Gothic (Body)"/>
                <a:ea typeface="+mn-ea"/>
                <a:cs typeface="+mn-cs"/>
              </a:rPr>
              <a:t>ERG, 2022, part 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sng" strike="noStrike" kern="1200" cap="none" spc="0" normalizeH="0" baseline="0" noProof="0" dirty="0">
              <a:ln>
                <a:noFill/>
              </a:ln>
              <a:solidFill>
                <a:prstClr val="black"/>
              </a:solidFill>
              <a:effectLst/>
              <a:uLnTx/>
              <a:uFillTx/>
              <a:latin typeface="Century Gothic (Body)"/>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sng" strike="noStrike" kern="1200" cap="none" spc="0" normalizeH="0" baseline="0" noProof="0" dirty="0">
              <a:ln>
                <a:noFill/>
              </a:ln>
              <a:solidFill>
                <a:prstClr val="black"/>
              </a:solidFill>
              <a:effectLst/>
              <a:uLnTx/>
              <a:uFillTx/>
              <a:latin typeface="Century Gothic (Body)"/>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Rettangolo 3">
            <a:extLst>
              <a:ext uri="{FF2B5EF4-FFF2-40B4-BE49-F238E27FC236}">
                <a16:creationId xmlns:a16="http://schemas.microsoft.com/office/drawing/2014/main" id="{23C9AFCE-892A-89C9-21B1-A45FF2AA5FCE}"/>
              </a:ext>
            </a:extLst>
          </p:cNvPr>
          <p:cNvSpPr/>
          <p:nvPr/>
        </p:nvSpPr>
        <p:spPr>
          <a:xfrm>
            <a:off x="562530" y="512558"/>
            <a:ext cx="11066940" cy="892552"/>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entury Gothic Headings"/>
                <a:ea typeface="+mn-ea"/>
                <a:cs typeface="+mn-cs"/>
              </a:rPr>
              <a:t>The largest GRB Optical Repository: GRB LC package affiliated with NAOJ</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entury Gothic Headings"/>
                <a:ea typeface="+mn-ea"/>
                <a:cs typeface="+mn-cs"/>
              </a:rPr>
              <a:t> </a:t>
            </a:r>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Dainotti et al., including Y. Niino, </a:t>
            </a:r>
            <a:r>
              <a:rPr kumimoji="0" lang="it-IT" sz="1800" b="1" i="0" u="none" strike="noStrike" kern="1200" cap="none" spc="0" normalizeH="0" baseline="0" noProof="0" dirty="0">
                <a:ln>
                  <a:noFill/>
                </a:ln>
                <a:solidFill>
                  <a:prstClr val="white"/>
                </a:solidFill>
                <a:effectLst/>
                <a:uLnTx/>
                <a:uFillTx/>
                <a:latin typeface="Century Gothic" panose="020B0502020202020204"/>
                <a:ea typeface="+mn-ea"/>
                <a:cs typeface="+mn-cs"/>
              </a:rPr>
              <a:t>T. Moriya, ..., </a:t>
            </a:r>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2024, MNRAS, 2024,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533, 4023.</a:t>
            </a:r>
            <a:endParaRPr kumimoji="0" lang="it-IT" sz="1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
        <p:nvSpPr>
          <p:cNvPr id="2" name="CasellaDiTesto 5">
            <a:extLst>
              <a:ext uri="{FF2B5EF4-FFF2-40B4-BE49-F238E27FC236}">
                <a16:creationId xmlns:a16="http://schemas.microsoft.com/office/drawing/2014/main" id="{2B5A8DDD-1120-D405-DE96-645858C0D60C}"/>
              </a:ext>
            </a:extLst>
          </p:cNvPr>
          <p:cNvSpPr txBox="1"/>
          <p:nvPr/>
        </p:nvSpPr>
        <p:spPr>
          <a:xfrm>
            <a:off x="10190412" y="81015"/>
            <a:ext cx="1113698"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prstClr val="white"/>
                </a:solidFill>
                <a:effectLst/>
                <a:uLnTx/>
                <a:uFillTx/>
                <a:latin typeface="Century Gothic" panose="020B0502020202020204"/>
                <a:ea typeface="+mn-ea"/>
                <a:cs typeface="+mn-cs"/>
              </a:rPr>
              <a:t>3</a:t>
            </a:r>
          </a:p>
        </p:txBody>
      </p:sp>
      <p:pic>
        <p:nvPicPr>
          <p:cNvPr id="6" name="Picture 5">
            <a:extLst>
              <a:ext uri="{FF2B5EF4-FFF2-40B4-BE49-F238E27FC236}">
                <a16:creationId xmlns:a16="http://schemas.microsoft.com/office/drawing/2014/main" id="{D3AAE608-87EE-BF3F-F163-E0FA6AC2009B}"/>
              </a:ext>
            </a:extLst>
          </p:cNvPr>
          <p:cNvPicPr>
            <a:picLocks noChangeAspect="1"/>
          </p:cNvPicPr>
          <p:nvPr/>
        </p:nvPicPr>
        <p:blipFill>
          <a:blip r:embed="rId3"/>
          <a:stretch>
            <a:fillRect/>
          </a:stretch>
        </p:blipFill>
        <p:spPr>
          <a:xfrm>
            <a:off x="242088" y="1489472"/>
            <a:ext cx="8700410" cy="5171678"/>
          </a:xfrm>
          <a:prstGeom prst="rect">
            <a:avLst/>
          </a:prstGeom>
        </p:spPr>
      </p:pic>
      <p:sp>
        <p:nvSpPr>
          <p:cNvPr id="8" name="Rectangle 7">
            <a:extLst>
              <a:ext uri="{FF2B5EF4-FFF2-40B4-BE49-F238E27FC236}">
                <a16:creationId xmlns:a16="http://schemas.microsoft.com/office/drawing/2014/main" id="{990472C7-4225-F5EF-B1BA-926056905670}"/>
              </a:ext>
            </a:extLst>
          </p:cNvPr>
          <p:cNvSpPr/>
          <p:nvPr/>
        </p:nvSpPr>
        <p:spPr>
          <a:xfrm>
            <a:off x="186976" y="1483328"/>
            <a:ext cx="2380019" cy="14059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entury Gothic (Body)"/>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entury Gothic (Body)"/>
                <a:ea typeface="+mn-ea"/>
                <a:cs typeface="+mn-cs"/>
              </a:rPr>
              <a:t>535 GRBs with redshift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entury Gothic (Body)"/>
                <a:ea typeface="+mn-ea"/>
                <a:cs typeface="+mn-cs"/>
                <a:hlinkClick r:id="rId2">
                  <a:extLst>
                    <a:ext uri="{A12FA001-AC4F-418D-AE19-62706E023703}">
                      <ahyp:hlinkClr xmlns:ahyp="http://schemas.microsoft.com/office/drawing/2018/hyperlinkcolor" val="tx"/>
                    </a:ext>
                  </a:extLst>
                </a:hlinkClick>
              </a:rPr>
              <a:t>Easily searchable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entury Gothic (Body)"/>
                <a:ea typeface="+mn-ea"/>
                <a:cs typeface="+mn-cs"/>
              </a:rPr>
              <a:t>455 Telescopes</a:t>
            </a:r>
            <a:endParaRPr kumimoji="0" lang="en-US" sz="1800" b="1" i="0" u="sng" strike="noStrike" kern="1200" cap="none" spc="0" normalizeH="0" baseline="0" noProof="0" dirty="0">
              <a:ln>
                <a:noFill/>
              </a:ln>
              <a:solidFill>
                <a:prstClr val="white"/>
              </a:solidFill>
              <a:effectLst/>
              <a:uLnTx/>
              <a:uFillTx/>
              <a:latin typeface="Century Gothic (Body)"/>
              <a:ea typeface="+mn-ea"/>
              <a:cs typeface="+mn-cs"/>
              <a:hlinkClick r:id="rId2">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entury Gothic (Body)"/>
                <a:ea typeface="+mn-ea"/>
                <a:cs typeface="+mn-cs"/>
              </a:rPr>
              <a:t>570 Instruments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61112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548" y="361507"/>
            <a:ext cx="10809767" cy="842378"/>
          </a:xfrm>
          <a:ln>
            <a:noFill/>
          </a:ln>
          <a:effectLst>
            <a:outerShdw blurRad="107950" dist="12700" dir="5400000" algn="ctr">
              <a:srgbClr val="000000"/>
            </a:outerShdw>
          </a:effectLst>
        </p:spPr>
        <p:txBody>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Overview</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3" name="Content Placeholder 21">
            <a:extLst>
              <a:ext uri="{FF2B5EF4-FFF2-40B4-BE49-F238E27FC236}">
                <a16:creationId xmlns:a16="http://schemas.microsoft.com/office/drawing/2014/main" id="{F578401B-F23B-D5D8-06C7-BBC1C8FFFD5A}"/>
              </a:ext>
            </a:extLst>
          </p:cNvPr>
          <p:cNvSpPr>
            <a:spLocks noGrp="1"/>
          </p:cNvSpPr>
          <p:nvPr>
            <p:ph idx="1"/>
          </p:nvPr>
        </p:nvSpPr>
        <p:spPr>
          <a:xfrm>
            <a:off x="6811106" y="3044619"/>
            <a:ext cx="5312810" cy="3699081"/>
          </a:xfrm>
          <a:solidFill>
            <a:schemeClr val="bg1"/>
          </a:solidFill>
          <a:ln>
            <a:solidFill>
              <a:srgbClr val="92D050"/>
            </a:solidFill>
          </a:ln>
        </p:spPr>
        <p:txBody>
          <a:bodyPr>
            <a:noAutofit/>
          </a:bodyPr>
          <a:lstStyle/>
          <a:p>
            <a:pPr marL="0" indent="0">
              <a:buNone/>
            </a:pPr>
            <a:r>
              <a:rPr lang="en-US" sz="2200" b="1" dirty="0">
                <a:solidFill>
                  <a:sysClr val="windowText" lastClr="000000"/>
                </a:solidFill>
                <a:latin typeface="Franklin Gothic Medium" panose="020B0603020102020204" pitchFamily="34" charset="0"/>
                <a:ea typeface="Cambria" panose="02040503050406030204" pitchFamily="18" charset="0"/>
              </a:rPr>
              <a:t>HOW ARE WE GOING DO IT?</a:t>
            </a:r>
          </a:p>
          <a:p>
            <a:r>
              <a:rPr lang="en-US" sz="2200" dirty="0">
                <a:solidFill>
                  <a:sysClr val="windowText" lastClr="000000"/>
                </a:solidFill>
                <a:latin typeface="Cambria" panose="02040503050406030204" pitchFamily="18" charset="0"/>
                <a:ea typeface="Cambria" panose="02040503050406030204" pitchFamily="18" charset="0"/>
              </a:rPr>
              <a:t>We are applying the </a:t>
            </a:r>
            <a:r>
              <a:rPr lang="en-US" sz="2200" u="sng" dirty="0" err="1">
                <a:solidFill>
                  <a:sysClr val="windowText" lastClr="000000"/>
                </a:solidFill>
                <a:latin typeface="Cambria" panose="02040503050406030204" pitchFamily="18" charset="0"/>
                <a:ea typeface="Cambria" panose="02040503050406030204" pitchFamily="18" charset="0"/>
              </a:rPr>
              <a:t>SuperLearner</a:t>
            </a:r>
            <a:r>
              <a:rPr lang="en-US" sz="2200" dirty="0">
                <a:solidFill>
                  <a:sysClr val="windowText" lastClr="000000"/>
                </a:solidFill>
                <a:latin typeface="Cambria" panose="02040503050406030204" pitchFamily="18" charset="0"/>
                <a:ea typeface="Cambria" panose="02040503050406030204" pitchFamily="18" charset="0"/>
              </a:rPr>
              <a:t> machine learning model to GRBs.</a:t>
            </a:r>
          </a:p>
          <a:p>
            <a:r>
              <a:rPr lang="en-US" sz="2200" dirty="0">
                <a:solidFill>
                  <a:sysClr val="windowText" lastClr="000000"/>
                </a:solidFill>
                <a:latin typeface="Cambria" panose="02040503050406030204" pitchFamily="18" charset="0"/>
                <a:ea typeface="Cambria" panose="02040503050406030204" pitchFamily="18" charset="0"/>
              </a:rPr>
              <a:t>We use </a:t>
            </a:r>
            <a:r>
              <a:rPr lang="en-US" sz="2200" u="sng" dirty="0">
                <a:solidFill>
                  <a:sysClr val="windowText" lastClr="000000"/>
                </a:solidFill>
                <a:latin typeface="Cambria" panose="02040503050406030204" pitchFamily="18" charset="0"/>
                <a:ea typeface="Cambria" panose="02040503050406030204" pitchFamily="18" charset="0"/>
              </a:rPr>
              <a:t>MICE</a:t>
            </a:r>
            <a:r>
              <a:rPr lang="en-US" sz="2200" dirty="0">
                <a:solidFill>
                  <a:sysClr val="windowText" lastClr="000000"/>
                </a:solidFill>
                <a:latin typeface="Cambria" panose="02040503050406030204" pitchFamily="18" charset="0"/>
                <a:ea typeface="Cambria" panose="02040503050406030204" pitchFamily="18" charset="0"/>
              </a:rPr>
              <a:t> to impute missing data</a:t>
            </a:r>
          </a:p>
          <a:p>
            <a:r>
              <a:rPr lang="en-US" sz="2200" dirty="0">
                <a:solidFill>
                  <a:sysClr val="windowText" lastClr="000000"/>
                </a:solidFill>
                <a:latin typeface="Cambria" panose="02040503050406030204" pitchFamily="18" charset="0"/>
                <a:ea typeface="Cambria" panose="02040503050406030204" pitchFamily="18" charset="0"/>
              </a:rPr>
              <a:t>Use </a:t>
            </a:r>
            <a:r>
              <a:rPr lang="en-US" sz="2200" u="sng" dirty="0">
                <a:solidFill>
                  <a:sysClr val="windowText" lastClr="000000"/>
                </a:solidFill>
                <a:latin typeface="Cambria" panose="02040503050406030204" pitchFamily="18" charset="0"/>
                <a:ea typeface="Cambria" panose="02040503050406030204" pitchFamily="18" charset="0"/>
              </a:rPr>
              <a:t>O2 predictors </a:t>
            </a:r>
            <a:r>
              <a:rPr lang="en-US" sz="2200" dirty="0">
                <a:solidFill>
                  <a:sysClr val="windowText" lastClr="000000"/>
                </a:solidFill>
                <a:latin typeface="Cambria" panose="02040503050406030204" pitchFamily="18" charset="0"/>
                <a:ea typeface="Cambria" panose="02040503050406030204" pitchFamily="18" charset="0"/>
              </a:rPr>
              <a:t>for analysis</a:t>
            </a:r>
          </a:p>
          <a:p>
            <a:r>
              <a:rPr lang="en-US" sz="2200" dirty="0">
                <a:solidFill>
                  <a:sysClr val="windowText" lastClr="000000"/>
                </a:solidFill>
                <a:latin typeface="Cambria" panose="02040503050406030204" pitchFamily="18" charset="0"/>
                <a:ea typeface="Cambria" panose="02040503050406030204" pitchFamily="18" charset="0"/>
              </a:rPr>
              <a:t>Applying </a:t>
            </a:r>
            <a:r>
              <a:rPr lang="en-US" sz="2200" u="sng" dirty="0">
                <a:solidFill>
                  <a:sysClr val="windowText" lastClr="000000"/>
                </a:solidFill>
                <a:latin typeface="Cambria" panose="02040503050406030204" pitchFamily="18" charset="0"/>
                <a:ea typeface="Cambria" panose="02040503050406030204" pitchFamily="18" charset="0"/>
              </a:rPr>
              <a:t>Optimal Transport Bias Correction</a:t>
            </a:r>
          </a:p>
          <a:p>
            <a:r>
              <a:rPr lang="en-US" sz="2200" dirty="0">
                <a:solidFill>
                  <a:sysClr val="windowText" lastClr="000000"/>
                </a:solidFill>
                <a:latin typeface="Cambria" panose="02040503050406030204" pitchFamily="18" charset="0"/>
                <a:ea typeface="Cambria" panose="02040503050406030204" pitchFamily="18" charset="0"/>
              </a:rPr>
              <a:t>For the first time, using </a:t>
            </a:r>
            <a:r>
              <a:rPr lang="en-US" sz="2200" u="sng" dirty="0">
                <a:solidFill>
                  <a:sysClr val="windowText" lastClr="000000"/>
                </a:solidFill>
                <a:latin typeface="Cambria" panose="02040503050406030204" pitchFamily="18" charset="0"/>
                <a:ea typeface="Cambria" panose="02040503050406030204" pitchFamily="18" charset="0"/>
              </a:rPr>
              <a:t>optical plateau properties</a:t>
            </a:r>
            <a:r>
              <a:rPr lang="en-US" sz="2200" dirty="0">
                <a:solidFill>
                  <a:sysClr val="windowText" lastClr="000000"/>
                </a:solidFill>
                <a:latin typeface="Cambria" panose="02040503050406030204" pitchFamily="18" charset="0"/>
                <a:ea typeface="Cambria" panose="02040503050406030204" pitchFamily="18" charset="0"/>
              </a:rPr>
              <a:t> for GRB redshift estimation.</a:t>
            </a:r>
          </a:p>
        </p:txBody>
      </p:sp>
      <p:sp>
        <p:nvSpPr>
          <p:cNvPr id="4" name="TextBox 3">
            <a:extLst>
              <a:ext uri="{FF2B5EF4-FFF2-40B4-BE49-F238E27FC236}">
                <a16:creationId xmlns:a16="http://schemas.microsoft.com/office/drawing/2014/main" id="{78789B82-4097-1F79-ACE3-F15445CEEA9B}"/>
              </a:ext>
            </a:extLst>
          </p:cNvPr>
          <p:cNvSpPr txBox="1"/>
          <p:nvPr/>
        </p:nvSpPr>
        <p:spPr>
          <a:xfrm>
            <a:off x="6811105" y="169061"/>
            <a:ext cx="5312811" cy="2800767"/>
          </a:xfrm>
          <a:prstGeom prst="rect">
            <a:avLst/>
          </a:prstGeom>
          <a:solidFill>
            <a:schemeClr val="bg1"/>
          </a:solidFill>
          <a:ln>
            <a:solidFill>
              <a:srgbClr val="FFC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Franklin Gothic Medium" panose="020B0603020102020204" pitchFamily="34" charset="0"/>
                <a:ea typeface="Cambria" panose="02040503050406030204" pitchFamily="18" charset="0"/>
                <a:cs typeface="+mn-cs"/>
              </a:rPr>
              <a:t>WHAT ARE WE TRYING TO DO?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 are training a supervised machine learning model on optical photometric GRB properties to reliably </a:t>
            </a:r>
            <a:r>
              <a:rPr kumimoji="0" lang="en-US" sz="2200" b="0"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predict the redshift.</a:t>
            </a:r>
            <a:b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Using this model, we will </a:t>
            </a:r>
            <a:r>
              <a:rPr kumimoji="0" lang="en-US" sz="2200" b="0"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estimate the unknown redshift </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of GRBs.</a:t>
            </a:r>
          </a:p>
        </p:txBody>
      </p:sp>
      <p:sp>
        <p:nvSpPr>
          <p:cNvPr id="5" name="TextBox 4">
            <a:extLst>
              <a:ext uri="{FF2B5EF4-FFF2-40B4-BE49-F238E27FC236}">
                <a16:creationId xmlns:a16="http://schemas.microsoft.com/office/drawing/2014/main" id="{32E7EBE3-B388-2FA8-3237-4B3B0EB51628}"/>
              </a:ext>
            </a:extLst>
          </p:cNvPr>
          <p:cNvSpPr txBox="1"/>
          <p:nvPr/>
        </p:nvSpPr>
        <p:spPr>
          <a:xfrm>
            <a:off x="162654" y="1132114"/>
            <a:ext cx="6508491" cy="5509200"/>
          </a:xfrm>
          <a:prstGeom prst="rect">
            <a:avLst/>
          </a:prstGeom>
          <a:solidFill>
            <a:schemeClr val="bg1"/>
          </a:solidFill>
          <a:ln>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Franklin Gothic Medium" panose="020B0603020102020204" pitchFamily="34" charset="0"/>
                <a:ea typeface="Cambria" panose="02040503050406030204" pitchFamily="18" charset="0"/>
                <a:cs typeface="+mn-cs"/>
              </a:rPr>
              <a:t>WHY ARE WE DOING THIS?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Currently, the SWIFT GRB catalog only has </a:t>
            </a:r>
            <a:r>
              <a:rPr kumimoji="0" lang="en-US" sz="2200" b="1" i="0" u="sng"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26% of GRBs </a:t>
            </a:r>
            <a:r>
              <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(~400) with measured redshift.</a:t>
            </a:r>
            <a:br>
              <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br>
            <a:endPar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Redshift measurements are crucial for the cosmological application of GRBs.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Thus, a larger sample of GRBs with redshift can help address many outstanding cosmological mysteries.</a:t>
            </a:r>
            <a:br>
              <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br>
            <a:endPar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People have been trying for a GRB redshift estimator for 22 years with limited success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This highlights the difficulty of the problem and why we needed to mature the methodology before applying to GRBs</a:t>
            </a:r>
            <a:endParaRPr kumimoji="0" lang="en-IN" sz="22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p:txBody>
      </p:sp>
      <p:sp>
        <p:nvSpPr>
          <p:cNvPr id="6" name="CasellaDiTesto 1">
            <a:extLst>
              <a:ext uri="{FF2B5EF4-FFF2-40B4-BE49-F238E27FC236}">
                <a16:creationId xmlns:a16="http://schemas.microsoft.com/office/drawing/2014/main" id="{7CAC2788-255C-C40D-19A9-55768600352B}"/>
              </a:ext>
            </a:extLst>
          </p:cNvPr>
          <p:cNvSpPr txBox="1"/>
          <p:nvPr/>
        </p:nvSpPr>
        <p:spPr>
          <a:xfrm>
            <a:off x="539494" y="448675"/>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dirty="0">
                <a:solidFill>
                  <a:prstClr val="white"/>
                </a:solidFill>
                <a:latin typeface="Century Gothic" panose="020B0502020202020204"/>
              </a:rPr>
              <a:t>6</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98664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5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bg/>
                                          </p:spTgt>
                                        </p:tgtEl>
                                        <p:attrNameLst>
                                          <p:attrName>style.visibility</p:attrName>
                                        </p:attrNameLst>
                                      </p:cBhvr>
                                      <p:to>
                                        <p:strVal val="visible"/>
                                      </p:to>
                                    </p:set>
                                    <p:animEffect transition="in" filter="fade">
                                      <p:cBhvr>
                                        <p:cTn id="62" dur="500"/>
                                        <p:tgtEl>
                                          <p:spTgt spid="3">
                                            <p:bg/>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Effect transition="in" filter="fade">
                                      <p:cBhvr>
                                        <p:cTn id="67" dur="500"/>
                                        <p:tgtEl>
                                          <p:spTgt spid="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 end="1"/>
                                            </p:txEl>
                                          </p:spTgt>
                                        </p:tgtEl>
                                        <p:attrNameLst>
                                          <p:attrName>style.visibility</p:attrName>
                                        </p:attrNameLst>
                                      </p:cBhvr>
                                      <p:to>
                                        <p:strVal val="visible"/>
                                      </p:to>
                                    </p:set>
                                    <p:animEffect transition="in" filter="fade">
                                      <p:cBhvr>
                                        <p:cTn id="72" dur="500"/>
                                        <p:tgtEl>
                                          <p:spTgt spid="3">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animEffect transition="in" filter="fade">
                                      <p:cBhvr>
                                        <p:cTn id="77" dur="500"/>
                                        <p:tgtEl>
                                          <p:spTgt spid="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fade">
                                      <p:cBhvr>
                                        <p:cTn id="82" dur="500"/>
                                        <p:tgtEl>
                                          <p:spTgt spid="3">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fade">
                                      <p:cBhvr>
                                        <p:cTn id="87" dur="500"/>
                                        <p:tgtEl>
                                          <p:spTgt spid="3">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fade">
                                      <p:cBhvr>
                                        <p:cTn id="9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496407"/>
            <a:ext cx="12192000" cy="951391"/>
          </a:xfrm>
          <a:ln>
            <a:noFill/>
          </a:ln>
          <a:effectLst>
            <a:outerShdw blurRad="107950" dist="12700" dir="5400000" algn="ctr">
              <a:srgbClr val="000000"/>
            </a:outerShdw>
          </a:effectLst>
        </p:spPr>
        <p:txBody>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Data Sample</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3" name="Content Placeholder 21">
            <a:extLst>
              <a:ext uri="{FF2B5EF4-FFF2-40B4-BE49-F238E27FC236}">
                <a16:creationId xmlns:a16="http://schemas.microsoft.com/office/drawing/2014/main" id="{F578401B-F23B-D5D8-06C7-BBC1C8FFFD5A}"/>
              </a:ext>
            </a:extLst>
          </p:cNvPr>
          <p:cNvSpPr>
            <a:spLocks noGrp="1"/>
          </p:cNvSpPr>
          <p:nvPr>
            <p:ph idx="1"/>
          </p:nvPr>
        </p:nvSpPr>
        <p:spPr>
          <a:xfrm>
            <a:off x="79443" y="2220314"/>
            <a:ext cx="6665486" cy="2533092"/>
          </a:xfrm>
        </p:spPr>
        <p:txBody>
          <a:bodyPr>
            <a:noAutofit/>
          </a:bodyPr>
          <a:lstStyle/>
          <a:p>
            <a:r>
              <a:rPr lang="en-US" sz="2000" dirty="0">
                <a:solidFill>
                  <a:schemeClr val="tx1"/>
                </a:solidFill>
                <a:latin typeface="Cambria" panose="02040503050406030204" pitchFamily="18" charset="0"/>
                <a:ea typeface="Cambria" panose="02040503050406030204" pitchFamily="18" charset="0"/>
              </a:rPr>
              <a:t>We are using 179 GRBs which show the optical plateau in the </a:t>
            </a:r>
            <a:r>
              <a:rPr lang="en-US" sz="2000" dirty="0" err="1">
                <a:solidFill>
                  <a:schemeClr val="tx1"/>
                </a:solidFill>
                <a:latin typeface="Cambria" panose="02040503050406030204" pitchFamily="18" charset="0"/>
                <a:ea typeface="Cambria" panose="02040503050406030204" pitchFamily="18" charset="0"/>
              </a:rPr>
              <a:t>lightcurve</a:t>
            </a:r>
            <a:r>
              <a:rPr lang="en-US" sz="2000" dirty="0">
                <a:solidFill>
                  <a:schemeClr val="tx1"/>
                </a:solidFill>
                <a:latin typeface="Cambria" panose="02040503050406030204" pitchFamily="18" charset="0"/>
                <a:ea typeface="Cambria" panose="02040503050406030204" pitchFamily="18" charset="0"/>
              </a:rPr>
              <a:t>.</a:t>
            </a:r>
          </a:p>
          <a:p>
            <a:r>
              <a:rPr lang="en-US" sz="2000" dirty="0">
                <a:solidFill>
                  <a:schemeClr val="tx1"/>
                </a:solidFill>
                <a:latin typeface="Cambria" panose="02040503050406030204" pitchFamily="18" charset="0"/>
                <a:ea typeface="Cambria" panose="02040503050406030204" pitchFamily="18" charset="0"/>
              </a:rPr>
              <a:t>These are taken from “</a:t>
            </a:r>
            <a:r>
              <a:rPr lang="en-US" sz="2000" i="1" dirty="0">
                <a:solidFill>
                  <a:schemeClr val="tx1"/>
                </a:solidFill>
                <a:latin typeface="Cambria" panose="02040503050406030204" pitchFamily="18" charset="0"/>
                <a:ea typeface="Cambria" panose="02040503050406030204" pitchFamily="18" charset="0"/>
              </a:rPr>
              <a:t>The Optical Two- and Three-dimensional Fundamental Plane Correlations for Nearly 180 Gamma-Ray Burst Afterglows with Swift/UVOT, RATIR, and the Subaru Telescope</a:t>
            </a:r>
            <a:r>
              <a:rPr lang="en-US" sz="2000" dirty="0">
                <a:solidFill>
                  <a:schemeClr val="tx1"/>
                </a:solidFill>
                <a:latin typeface="Cambria" panose="02040503050406030204" pitchFamily="18" charset="0"/>
                <a:ea typeface="Cambria" panose="02040503050406030204" pitchFamily="18" charset="0"/>
              </a:rPr>
              <a:t>” (</a:t>
            </a:r>
            <a:r>
              <a:rPr lang="en-US" sz="2000" dirty="0" err="1">
                <a:solidFill>
                  <a:schemeClr val="tx1"/>
                </a:solidFill>
                <a:latin typeface="Cambria" panose="02040503050406030204" pitchFamily="18" charset="0"/>
                <a:ea typeface="Cambria" panose="02040503050406030204" pitchFamily="18" charset="0"/>
              </a:rPr>
              <a:t>Dainotti</a:t>
            </a:r>
            <a:r>
              <a:rPr lang="en-US" sz="2000" dirty="0">
                <a:solidFill>
                  <a:schemeClr val="tx1"/>
                </a:solidFill>
                <a:latin typeface="Cambria" panose="02040503050406030204" pitchFamily="18" charset="0"/>
                <a:ea typeface="Cambria" panose="02040503050406030204" pitchFamily="18" charset="0"/>
              </a:rPr>
              <a:t> et al. 2022d)</a:t>
            </a:r>
          </a:p>
        </p:txBody>
      </p:sp>
      <p:sp>
        <p:nvSpPr>
          <p:cNvPr id="8" name="TextBox 7">
            <a:extLst>
              <a:ext uri="{FF2B5EF4-FFF2-40B4-BE49-F238E27FC236}">
                <a16:creationId xmlns:a16="http://schemas.microsoft.com/office/drawing/2014/main" id="{77EA63F7-B475-3FE3-BE68-1A5F441DB156}"/>
              </a:ext>
            </a:extLst>
          </p:cNvPr>
          <p:cNvSpPr txBox="1"/>
          <p:nvPr/>
        </p:nvSpPr>
        <p:spPr>
          <a:xfrm>
            <a:off x="79443" y="4282417"/>
            <a:ext cx="12033114" cy="76944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dataset contains GRBs from Swift/UVOT, RATIR and the Subaru.</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 use 9 features in this analysis:</a:t>
            </a:r>
          </a:p>
        </p:txBody>
      </p:sp>
      <p:grpSp>
        <p:nvGrpSpPr>
          <p:cNvPr id="14" name="Group 13">
            <a:extLst>
              <a:ext uri="{FF2B5EF4-FFF2-40B4-BE49-F238E27FC236}">
                <a16:creationId xmlns:a16="http://schemas.microsoft.com/office/drawing/2014/main" id="{F1B9886D-4B7E-E81D-6732-A40C857ADCBA}"/>
              </a:ext>
            </a:extLst>
          </p:cNvPr>
          <p:cNvGrpSpPr/>
          <p:nvPr/>
        </p:nvGrpSpPr>
        <p:grpSpPr>
          <a:xfrm>
            <a:off x="6580558" y="861119"/>
            <a:ext cx="5544609" cy="3122846"/>
            <a:chOff x="4984244" y="111967"/>
            <a:chExt cx="7128313" cy="3974841"/>
          </a:xfrm>
        </p:grpSpPr>
        <p:pic>
          <p:nvPicPr>
            <p:cNvPr id="7" name="Picture 6" descr="Chart, line chart&#10;&#10;Description automatically generated">
              <a:extLst>
                <a:ext uri="{FF2B5EF4-FFF2-40B4-BE49-F238E27FC236}">
                  <a16:creationId xmlns:a16="http://schemas.microsoft.com/office/drawing/2014/main" id="{F879229C-D606-7B4D-9297-0BAF22D7A6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490" t="8085" r="10958" b="15035"/>
            <a:stretch/>
          </p:blipFill>
          <p:spPr>
            <a:xfrm>
              <a:off x="4984244" y="111967"/>
              <a:ext cx="7128313" cy="3974841"/>
            </a:xfrm>
            <a:prstGeom prst="rect">
              <a:avLst/>
            </a:prstGeom>
            <a:ln>
              <a:noFill/>
            </a:ln>
            <a:effectLst>
              <a:outerShdw blurRad="292100" dist="139700" dir="2700000" algn="tl" rotWithShape="0">
                <a:srgbClr val="333333">
                  <a:alpha val="65000"/>
                </a:srgbClr>
              </a:outerShdw>
            </a:effectLst>
          </p:spPr>
        </p:pic>
        <p:cxnSp>
          <p:nvCxnSpPr>
            <p:cNvPr id="5" name="Straight Connector 4">
              <a:extLst>
                <a:ext uri="{FF2B5EF4-FFF2-40B4-BE49-F238E27FC236}">
                  <a16:creationId xmlns:a16="http://schemas.microsoft.com/office/drawing/2014/main" id="{63EF74D9-E2E0-2837-EE56-53A41EB11262}"/>
                </a:ext>
              </a:extLst>
            </p:cNvPr>
            <p:cNvCxnSpPr>
              <a:cxnSpLocks/>
            </p:cNvCxnSpPr>
            <p:nvPr/>
          </p:nvCxnSpPr>
          <p:spPr>
            <a:xfrm>
              <a:off x="7240555" y="186612"/>
              <a:ext cx="0" cy="3610947"/>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F8837D10-763F-0F79-58A1-C20C31502C51}"/>
                </a:ext>
              </a:extLst>
            </p:cNvPr>
            <p:cNvCxnSpPr>
              <a:cxnSpLocks/>
            </p:cNvCxnSpPr>
            <p:nvPr/>
          </p:nvCxnSpPr>
          <p:spPr>
            <a:xfrm>
              <a:off x="9613643" y="111967"/>
              <a:ext cx="0" cy="3685592"/>
            </a:xfrm>
            <a:prstGeom prst="line">
              <a:avLst/>
            </a:prstGeom>
            <a:ln w="38100"/>
          </p:spPr>
          <p:style>
            <a:lnRef idx="3">
              <a:schemeClr val="accent2"/>
            </a:lnRef>
            <a:fillRef idx="0">
              <a:schemeClr val="accent2"/>
            </a:fillRef>
            <a:effectRef idx="2">
              <a:schemeClr val="accent2"/>
            </a:effectRef>
            <a:fontRef idx="minor">
              <a:schemeClr val="tx1"/>
            </a:fontRef>
          </p:style>
        </p:cxnSp>
      </p:grpSp>
      <p:sp>
        <p:nvSpPr>
          <p:cNvPr id="4" name="TextBox 3">
            <a:extLst>
              <a:ext uri="{FF2B5EF4-FFF2-40B4-BE49-F238E27FC236}">
                <a16:creationId xmlns:a16="http://schemas.microsoft.com/office/drawing/2014/main" id="{23D10D63-A0A1-1522-F21D-62806EA77438}"/>
              </a:ext>
            </a:extLst>
          </p:cNvPr>
          <p:cNvSpPr txBox="1"/>
          <p:nvPr/>
        </p:nvSpPr>
        <p:spPr>
          <a:xfrm>
            <a:off x="79443" y="5022484"/>
            <a:ext cx="5462941" cy="206210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features from the prompt emission: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Fluence,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T90,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Peak flux,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Photon Index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3463FF18-CD3E-4CCC-170B-53E84FCBBCA1}"/>
              </a:ext>
            </a:extLst>
          </p:cNvPr>
          <p:cNvSpPr txBox="1"/>
          <p:nvPr/>
        </p:nvSpPr>
        <p:spPr>
          <a:xfrm>
            <a:off x="5425440" y="5051858"/>
            <a:ext cx="6687117" cy="206210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features from the plateau emission: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Time (Ta), Flux (Fa),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Temporal index (</a:t>
            </a:r>
            <a:r>
              <a:rPr kumimoji="0" lang="el-GR"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α</a:t>
            </a: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Spectral index (</a:t>
            </a:r>
            <a:r>
              <a:rPr kumimoji="0" lang="el-GR"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β</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the end of plateau &amp;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Hydrogen column density (NH)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CasellaDiTesto 1">
            <a:extLst>
              <a:ext uri="{FF2B5EF4-FFF2-40B4-BE49-F238E27FC236}">
                <a16:creationId xmlns:a16="http://schemas.microsoft.com/office/drawing/2014/main" id="{7AD76864-9A3D-E77C-46E3-34AE01E23F8A}"/>
              </a:ext>
            </a:extLst>
          </p:cNvPr>
          <p:cNvSpPr txBox="1"/>
          <p:nvPr/>
        </p:nvSpPr>
        <p:spPr>
          <a:xfrm>
            <a:off x="10470745" y="173599"/>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u="sng" dirty="0">
                <a:solidFill>
                  <a:prstClr val="white"/>
                </a:solidFill>
                <a:latin typeface="Century Gothic" panose="020B0502020202020204"/>
              </a:rPr>
              <a:t>7</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E7DCC91E-368A-6D62-D747-4A8095246F62}"/>
              </a:ext>
            </a:extLst>
          </p:cNvPr>
          <p:cNvSpPr/>
          <p:nvPr/>
        </p:nvSpPr>
        <p:spPr>
          <a:xfrm>
            <a:off x="1446028" y="1447798"/>
            <a:ext cx="3774558" cy="5034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Dainotti, Narendra, Pollo et al. 2024, </a:t>
            </a:r>
            <a:r>
              <a:rPr lang="en-US" b="1" dirty="0" err="1"/>
              <a:t>ApJL</a:t>
            </a:r>
            <a:r>
              <a:rPr lang="en-US" b="1" dirty="0"/>
              <a:t>,</a:t>
            </a:r>
            <a:r>
              <a:rPr lang="en-US" dirty="0"/>
              <a:t> </a:t>
            </a:r>
            <a:r>
              <a:rPr lang="en-US" b="1" u="sng" dirty="0"/>
              <a:t>967L,30</a:t>
            </a:r>
            <a:endParaRPr lang="en-US" b="1" dirty="0"/>
          </a:p>
        </p:txBody>
      </p:sp>
    </p:spTree>
    <p:extLst>
      <p:ext uri="{BB962C8B-B14F-4D97-AF65-F5344CB8AC3E}">
        <p14:creationId xmlns:p14="http://schemas.microsoft.com/office/powerpoint/2010/main" val="2176265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553067"/>
            <a:ext cx="12192000" cy="886408"/>
          </a:xfrm>
          <a:ln>
            <a:noFill/>
          </a:ln>
          <a:effectLst>
            <a:outerShdw blurRad="107950" dist="12700" dir="5400000" algn="ctr">
              <a:srgbClr val="000000"/>
            </a:outerShdw>
          </a:effectLst>
        </p:spPr>
        <p:txBody>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Data Sample: Outlier</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3" name="Content Placeholder 21">
            <a:extLst>
              <a:ext uri="{FF2B5EF4-FFF2-40B4-BE49-F238E27FC236}">
                <a16:creationId xmlns:a16="http://schemas.microsoft.com/office/drawing/2014/main" id="{F578401B-F23B-D5D8-06C7-BBC1C8FFFD5A}"/>
              </a:ext>
            </a:extLst>
          </p:cNvPr>
          <p:cNvSpPr>
            <a:spLocks noGrp="1"/>
          </p:cNvSpPr>
          <p:nvPr>
            <p:ph idx="1"/>
          </p:nvPr>
        </p:nvSpPr>
        <p:spPr>
          <a:xfrm>
            <a:off x="198315" y="4812168"/>
            <a:ext cx="5176908" cy="2400286"/>
          </a:xfrm>
        </p:spPr>
        <p:txBody>
          <a:bodyPr>
            <a:noAutofit/>
          </a:bodyPr>
          <a:lstStyle/>
          <a:p>
            <a:pPr marL="0" indent="0">
              <a:buNone/>
            </a:pPr>
            <a:r>
              <a:rPr lang="en-US" sz="2000" dirty="0">
                <a:solidFill>
                  <a:schemeClr val="tx1"/>
                </a:solidFill>
                <a:latin typeface="Cambria" panose="02040503050406030204" pitchFamily="18" charset="0"/>
                <a:ea typeface="Cambria" panose="02040503050406030204" pitchFamily="18" charset="0"/>
              </a:rPr>
              <a:t>Finally, we remove 3 GRBs as outliers using the Robust Linear Model with M-estimator, by selecting a cutoff weight of 0.5.</a:t>
            </a:r>
          </a:p>
        </p:txBody>
      </p:sp>
      <p:sp>
        <p:nvSpPr>
          <p:cNvPr id="8" name="TextBox 7">
            <a:extLst>
              <a:ext uri="{FF2B5EF4-FFF2-40B4-BE49-F238E27FC236}">
                <a16:creationId xmlns:a16="http://schemas.microsoft.com/office/drawing/2014/main" id="{A9FFA2D5-FF74-E39C-033B-B6BA32C1B0F0}"/>
              </a:ext>
            </a:extLst>
          </p:cNvPr>
          <p:cNvSpPr txBox="1"/>
          <p:nvPr/>
        </p:nvSpPr>
        <p:spPr>
          <a:xfrm>
            <a:off x="374806" y="6012311"/>
            <a:ext cx="4488025" cy="523220"/>
          </a:xfrm>
          <a:prstGeom prst="rect">
            <a:avLst/>
          </a:prstGeom>
          <a:noFill/>
          <a:ln w="76200">
            <a:solidFill>
              <a:srgbClr val="92D050"/>
            </a:solidFill>
          </a:ln>
          <a:scene3d>
            <a:camera prst="orthographicFront"/>
            <a:lightRig rig="threePt" dir="t"/>
          </a:scene3d>
          <a:sp3d>
            <a:bevelT/>
          </a:sp3d>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Training set</a:t>
            </a:r>
            <a:r>
              <a:rPr kumimoji="0" lang="en-US" sz="2800" b="0" i="0" u="none" strike="noStrike" kern="120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cs typeface="+mn-cs"/>
              </a:rPr>
              <a:t>= </a:t>
            </a:r>
            <a:r>
              <a:rPr kumimoji="0" lang="en-US" sz="2800" b="1" i="0" u="sng" strike="noStrike" kern="120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cs typeface="+mn-cs"/>
              </a:rPr>
              <a:t>176 GRBs</a:t>
            </a:r>
            <a:endParaRPr kumimoji="0" lang="en-US" sz="1800" b="1" i="0" u="sng" strike="noStrike" kern="120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cs typeface="+mn-cs"/>
            </a:endParaRPr>
          </a:p>
        </p:txBody>
      </p:sp>
      <p:pic>
        <p:nvPicPr>
          <p:cNvPr id="5" name="Picture 4" descr="Chart, histogram&#10;&#10;Description automatically generated">
            <a:extLst>
              <a:ext uri="{FF2B5EF4-FFF2-40B4-BE49-F238E27FC236}">
                <a16:creationId xmlns:a16="http://schemas.microsoft.com/office/drawing/2014/main" id="{C8F6EF46-8628-6758-2A35-6CF41B7366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5108" y="1596342"/>
            <a:ext cx="3153133" cy="3153133"/>
          </a:xfrm>
          <a:prstGeom prst="rect">
            <a:avLst/>
          </a:prstGeom>
          <a:ln>
            <a:solidFill>
              <a:schemeClr val="tx1"/>
            </a:solidFill>
          </a:ln>
          <a:effectLst/>
        </p:spPr>
      </p:pic>
      <p:pic>
        <p:nvPicPr>
          <p:cNvPr id="4" name="Picture 3" descr="A screenshot of a graph&#10;&#10;Description automatically generated">
            <a:extLst>
              <a:ext uri="{FF2B5EF4-FFF2-40B4-BE49-F238E27FC236}">
                <a16:creationId xmlns:a16="http://schemas.microsoft.com/office/drawing/2014/main" id="{52889233-F5BE-A17F-C81F-A39E655D1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979" y="448206"/>
            <a:ext cx="6289706" cy="6289706"/>
          </a:xfrm>
          <a:prstGeom prst="rect">
            <a:avLst/>
          </a:prstGeom>
        </p:spPr>
      </p:pic>
      <p:sp>
        <p:nvSpPr>
          <p:cNvPr id="6" name="CasellaDiTesto 1">
            <a:extLst>
              <a:ext uri="{FF2B5EF4-FFF2-40B4-BE49-F238E27FC236}">
                <a16:creationId xmlns:a16="http://schemas.microsoft.com/office/drawing/2014/main" id="{914046A6-5995-63F8-9C0D-B31DF045DE51}"/>
              </a:ext>
            </a:extLst>
          </p:cNvPr>
          <p:cNvSpPr txBox="1"/>
          <p:nvPr/>
        </p:nvSpPr>
        <p:spPr>
          <a:xfrm>
            <a:off x="10555806" y="-75014"/>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sng" strike="noStrike" kern="1200" cap="none" spc="0" normalizeH="0" baseline="0" noProof="0" dirty="0">
                <a:ln>
                  <a:noFill/>
                </a:ln>
                <a:solidFill>
                  <a:prstClr val="white"/>
                </a:solidFill>
                <a:effectLst/>
                <a:uLnTx/>
                <a:uFillTx/>
                <a:latin typeface="Century Gothic" panose="020B0502020202020204"/>
                <a:ea typeface="+mn-ea"/>
                <a:cs typeface="+mn-cs"/>
              </a:rPr>
              <a:t>8</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90779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77" y="140559"/>
            <a:ext cx="12192000" cy="1478570"/>
          </a:xfrm>
          <a:ln>
            <a:noFill/>
          </a:ln>
          <a:effectLst>
            <a:outerShdw blurRad="107950" dist="12700" dir="5400000" algn="ctr">
              <a:srgbClr val="000000"/>
            </a:outerShdw>
          </a:effectLst>
        </p:spPr>
        <p:txBody>
          <a:bodyPr/>
          <a:lstStyle/>
          <a:p>
            <a:r>
              <a:rPr lang="en-US" b="1"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						</a:t>
            </a:r>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Results From </a:t>
            </a:r>
            <a:r>
              <a:rPr lang="en-US" b="1" u="sng" dirty="0" err="1">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Superlearner</a:t>
            </a:r>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pic>
        <p:nvPicPr>
          <p:cNvPr id="4" name="Picture 3">
            <a:extLst>
              <a:ext uri="{FF2B5EF4-FFF2-40B4-BE49-F238E27FC236}">
                <a16:creationId xmlns:a16="http://schemas.microsoft.com/office/drawing/2014/main" id="{209CB85C-6EA4-378F-3EFB-2A14248BB1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575" y="1604268"/>
            <a:ext cx="5113173" cy="5113173"/>
          </a:xfrm>
          <a:prstGeom prst="rect">
            <a:avLst/>
          </a:prstGeom>
          <a:ln>
            <a:solidFill>
              <a:schemeClr val="tx1"/>
            </a:solidFill>
          </a:ln>
        </p:spPr>
      </p:pic>
      <p:pic>
        <p:nvPicPr>
          <p:cNvPr id="6" name="Picture 5">
            <a:extLst>
              <a:ext uri="{FF2B5EF4-FFF2-40B4-BE49-F238E27FC236}">
                <a16:creationId xmlns:a16="http://schemas.microsoft.com/office/drawing/2014/main" id="{6D8FED5F-F6C4-882B-DFC8-CA8B7AA7AC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50252" y="1604269"/>
            <a:ext cx="5113172" cy="5113172"/>
          </a:xfrm>
          <a:prstGeom prst="rect">
            <a:avLst/>
          </a:prstGeom>
          <a:ln>
            <a:solidFill>
              <a:schemeClr val="tx1"/>
            </a:solidFill>
          </a:ln>
        </p:spPr>
      </p:pic>
      <p:sp>
        <p:nvSpPr>
          <p:cNvPr id="7" name="Arrow: Right 6">
            <a:extLst>
              <a:ext uri="{FF2B5EF4-FFF2-40B4-BE49-F238E27FC236}">
                <a16:creationId xmlns:a16="http://schemas.microsoft.com/office/drawing/2014/main" id="{B19AD63C-5110-E7B2-7B26-5CB8CD1E6014}"/>
              </a:ext>
            </a:extLst>
          </p:cNvPr>
          <p:cNvSpPr/>
          <p:nvPr/>
        </p:nvSpPr>
        <p:spPr>
          <a:xfrm>
            <a:off x="5299788" y="3429000"/>
            <a:ext cx="1688841" cy="1059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entury Gothic" panose="020B0502020202020204"/>
                <a:ea typeface="+mn-ea"/>
                <a:cs typeface="+mn-cs"/>
              </a:rPr>
              <a:t>Remove outlier</a:t>
            </a:r>
          </a:p>
        </p:txBody>
      </p:sp>
      <p:sp>
        <p:nvSpPr>
          <p:cNvPr id="3" name="CasellaDiTesto 1">
            <a:extLst>
              <a:ext uri="{FF2B5EF4-FFF2-40B4-BE49-F238E27FC236}">
                <a16:creationId xmlns:a16="http://schemas.microsoft.com/office/drawing/2014/main" id="{A476BB31-BE8B-FF2F-C854-B79584932581}"/>
              </a:ext>
            </a:extLst>
          </p:cNvPr>
          <p:cNvSpPr txBox="1"/>
          <p:nvPr/>
        </p:nvSpPr>
        <p:spPr>
          <a:xfrm>
            <a:off x="10481378" y="87584"/>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sng" strike="noStrike" kern="1200" cap="none" spc="0" normalizeH="0" baseline="0" noProof="0" dirty="0">
                <a:ln>
                  <a:noFill/>
                </a:ln>
                <a:solidFill>
                  <a:prstClr val="white"/>
                </a:solidFill>
                <a:effectLst/>
                <a:uLnTx/>
                <a:uFillTx/>
                <a:latin typeface="Century Gothic" panose="020B0502020202020204"/>
                <a:ea typeface="+mn-ea"/>
                <a:cs typeface="+mn-cs"/>
              </a:rPr>
              <a:t>9</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50359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600"/>
          </a:xfrm>
          <a:ln>
            <a:noFill/>
          </a:ln>
          <a:effectLst>
            <a:outerShdw blurRad="107950" dist="12700" dir="5400000" algn="ctr">
              <a:srgbClr val="000000"/>
            </a:outerShdw>
          </a:effectLst>
        </p:spPr>
        <p:txBody>
          <a:bodyPr>
            <a:normAutofit fontScale="90000"/>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METHODOLOGY</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6" name="Slide Number Placeholder 5">
            <a:extLst>
              <a:ext uri="{FF2B5EF4-FFF2-40B4-BE49-F238E27FC236}">
                <a16:creationId xmlns:a16="http://schemas.microsoft.com/office/drawing/2014/main" id="{B5219A38-687F-4DF2-B537-39D0B8576F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2C31B-B411-4B90-8BAD-21692BA8F4B0}" type="slidenum">
              <a:rPr kumimoji="0" lang="en-IN" sz="1200" b="0" i="0" u="none" strike="noStrike" kern="1200" cap="none" spc="0" normalizeH="0" baseline="0" noProof="0" smtClean="0">
                <a:ln>
                  <a:noFill/>
                </a:ln>
                <a:solidFill>
                  <a:prstClr val="white">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white">
                  <a:tint val="82000"/>
                </a:prstClr>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B34EFF64-CA9D-0D6C-7974-DA47C4AF1C1A}"/>
              </a:ext>
            </a:extLst>
          </p:cNvPr>
          <p:cNvSpPr txBox="1"/>
          <p:nvPr/>
        </p:nvSpPr>
        <p:spPr>
          <a:xfrm>
            <a:off x="93829" y="609601"/>
            <a:ext cx="8101440" cy="2462213"/>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MULTIVARIATE IMPUTATION BY CHAINED EQUATION (MICE)</a:t>
            </a:r>
            <a:b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endPar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26% </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of 171 (45 GRBs) have missing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This is a method used for imputing missing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MICE uses the data present to infer the missing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We use Predictive Mean Matching method for imputation.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Previous publications have demonstrated its effectiveness</a:t>
            </a:r>
          </a:p>
        </p:txBody>
      </p:sp>
      <p:pic>
        <p:nvPicPr>
          <p:cNvPr id="7" name="Picture 6" descr="A graph with a number of text&#10;&#10;Description automatically generated with medium confidence">
            <a:extLst>
              <a:ext uri="{FF2B5EF4-FFF2-40B4-BE49-F238E27FC236}">
                <a16:creationId xmlns:a16="http://schemas.microsoft.com/office/drawing/2014/main" id="{B4B03E42-A816-3F94-D96B-DA5A98AED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836566" y="1416091"/>
            <a:ext cx="6717140" cy="3940722"/>
          </a:xfrm>
          <a:prstGeom prst="rect">
            <a:avLst/>
          </a:prstGeom>
        </p:spPr>
      </p:pic>
      <p:sp>
        <p:nvSpPr>
          <p:cNvPr id="3" name="TextBox 2">
            <a:extLst>
              <a:ext uri="{FF2B5EF4-FFF2-40B4-BE49-F238E27FC236}">
                <a16:creationId xmlns:a16="http://schemas.microsoft.com/office/drawing/2014/main" id="{B34EFF64-CA9D-0D6C-7974-DA47C4AF1C1A}"/>
              </a:ext>
            </a:extLst>
          </p:cNvPr>
          <p:cNvSpPr txBox="1"/>
          <p:nvPr/>
        </p:nvSpPr>
        <p:spPr>
          <a:xfrm>
            <a:off x="81396" y="3109078"/>
            <a:ext cx="4456437" cy="3477875"/>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FORMULA ESTIMATION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We combine 7 predictors to generate 16000+ formula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Select a subset of formulas based on cross-validated results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Further tested on a separate test set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Formula with best correlation, RMSE and MAD are picked.</a:t>
            </a:r>
          </a:p>
        </p:txBody>
      </p:sp>
      <p:pic>
        <p:nvPicPr>
          <p:cNvPr id="4" name="Picture 3" descr="A graph of a graph with a red dot&#10;&#10;Description automatically generated">
            <a:extLst>
              <a:ext uri="{FF2B5EF4-FFF2-40B4-BE49-F238E27FC236}">
                <a16:creationId xmlns:a16="http://schemas.microsoft.com/office/drawing/2014/main" id="{59E0B410-C874-8CC1-2D4D-784627430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785" y="3119837"/>
            <a:ext cx="3628484" cy="3628484"/>
          </a:xfrm>
          <a:prstGeom prst="rect">
            <a:avLst/>
          </a:prstGeom>
        </p:spPr>
      </p:pic>
      <p:sp>
        <p:nvSpPr>
          <p:cNvPr id="5" name="CasellaDiTesto 1">
            <a:extLst>
              <a:ext uri="{FF2B5EF4-FFF2-40B4-BE49-F238E27FC236}">
                <a16:creationId xmlns:a16="http://schemas.microsoft.com/office/drawing/2014/main" id="{E20E27D9-39E5-4AA8-5DDB-7F357CA8C2D8}"/>
              </a:ext>
            </a:extLst>
          </p:cNvPr>
          <p:cNvSpPr txBox="1"/>
          <p:nvPr/>
        </p:nvSpPr>
        <p:spPr>
          <a:xfrm>
            <a:off x="7461732" y="0"/>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u="sng" dirty="0">
                <a:solidFill>
                  <a:prstClr val="white"/>
                </a:solidFill>
                <a:latin typeface="Century Gothic" panose="020B0502020202020204"/>
              </a:rPr>
              <a:t>10</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5733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500"/>
                                        <p:tgtEl>
                                          <p:spTgt spid="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bg/>
                                          </p:spTgt>
                                        </p:tgtEl>
                                        <p:attrNameLst>
                                          <p:attrName>style.visibility</p:attrName>
                                        </p:attrNameLst>
                                      </p:cBhvr>
                                      <p:to>
                                        <p:strVal val="visible"/>
                                      </p:to>
                                    </p:set>
                                    <p:animEffect transition="in" filter="fade">
                                      <p:cBhvr>
                                        <p:cTn id="43" dur="500"/>
                                        <p:tgtEl>
                                          <p:spTgt spid="3">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5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500"/>
                                        <p:tgtEl>
                                          <p:spTgt spid="3">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fade">
                                      <p:cBhvr>
                                        <p:cTn id="59" dur="500"/>
                                        <p:tgtEl>
                                          <p:spTgt spid="3">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fade">
                                      <p:cBhvr>
                                        <p:cTn id="64" dur="500"/>
                                        <p:tgtEl>
                                          <p:spTgt spid="3">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Effect transition="in" filter="fade">
                                      <p:cBhvr>
                                        <p:cTn id="6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477602"/>
            <a:ext cx="12192000" cy="1073020"/>
          </a:xfrm>
          <a:ln>
            <a:noFill/>
          </a:ln>
          <a:effectLst>
            <a:outerShdw blurRad="107950" dist="12700" dir="5400000" algn="ctr">
              <a:srgbClr val="000000"/>
            </a:outerShdw>
          </a:effectLst>
        </p:spPr>
        <p:txBody>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Methodology</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3" name="Content Placeholder 21">
            <a:extLst>
              <a:ext uri="{FF2B5EF4-FFF2-40B4-BE49-F238E27FC236}">
                <a16:creationId xmlns:a16="http://schemas.microsoft.com/office/drawing/2014/main" id="{F578401B-F23B-D5D8-06C7-BBC1C8FFFD5A}"/>
              </a:ext>
            </a:extLst>
          </p:cNvPr>
          <p:cNvSpPr>
            <a:spLocks noGrp="1"/>
          </p:cNvSpPr>
          <p:nvPr>
            <p:ph idx="1"/>
          </p:nvPr>
        </p:nvSpPr>
        <p:spPr>
          <a:xfrm>
            <a:off x="1772816" y="3149528"/>
            <a:ext cx="5598368" cy="2360645"/>
          </a:xfrm>
        </p:spPr>
        <p:txBody>
          <a:bodyPr>
            <a:noAutofit/>
          </a:bodyPr>
          <a:lstStyle/>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Generalized Linear Model (GLM)</a:t>
            </a:r>
          </a:p>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Bayesian GLM</a:t>
            </a:r>
          </a:p>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GAM</a:t>
            </a:r>
          </a:p>
          <a:p>
            <a:pPr marL="457200" indent="-457200">
              <a:buFont typeface="+mj-lt"/>
              <a:buAutoNum type="arabicPeriod"/>
            </a:pPr>
            <a:r>
              <a:rPr lang="en-US" sz="2400" dirty="0" err="1">
                <a:solidFill>
                  <a:schemeClr val="tx1"/>
                </a:solidFill>
                <a:latin typeface="Cambria" panose="02040503050406030204" pitchFamily="18" charset="0"/>
                <a:ea typeface="Cambria" panose="02040503050406030204" pitchFamily="18" charset="0"/>
              </a:rPr>
              <a:t>StepAIC</a:t>
            </a:r>
            <a:endParaRPr lang="en-US" sz="2400" dirty="0">
              <a:solidFill>
                <a:schemeClr val="tx1"/>
              </a:solidFill>
              <a:latin typeface="Cambria" panose="02040503050406030204" pitchFamily="18" charset="0"/>
              <a:ea typeface="Cambria" panose="02040503050406030204" pitchFamily="18" charset="0"/>
            </a:endParaRPr>
          </a:p>
        </p:txBody>
      </p:sp>
      <p:sp>
        <p:nvSpPr>
          <p:cNvPr id="4" name="Right Brace 3">
            <a:extLst>
              <a:ext uri="{FF2B5EF4-FFF2-40B4-BE49-F238E27FC236}">
                <a16:creationId xmlns:a16="http://schemas.microsoft.com/office/drawing/2014/main" id="{8E36B2AF-A81E-4505-7EB4-779A6C3F6CCC}"/>
              </a:ext>
            </a:extLst>
          </p:cNvPr>
          <p:cNvSpPr/>
          <p:nvPr/>
        </p:nvSpPr>
        <p:spPr>
          <a:xfrm>
            <a:off x="6401577" y="3098490"/>
            <a:ext cx="1352939" cy="2062358"/>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B3EE3D6-A30A-7425-4E1F-29EA7101F309}"/>
              </a:ext>
            </a:extLst>
          </p:cNvPr>
          <p:cNvSpPr txBox="1"/>
          <p:nvPr/>
        </p:nvSpPr>
        <p:spPr>
          <a:xfrm>
            <a:off x="7754516" y="3800964"/>
            <a:ext cx="406503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entury Gothic" panose="020B0502020202020204"/>
                <a:ea typeface="+mn-ea"/>
                <a:cs typeface="+mn-cs"/>
              </a:rPr>
              <a:t>SuperLearner!</a:t>
            </a:r>
            <a:endParaRPr kumimoji="0" lang="en-IN"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cxnSp>
        <p:nvCxnSpPr>
          <p:cNvPr id="13" name="Connector: Curved 12">
            <a:extLst>
              <a:ext uri="{FF2B5EF4-FFF2-40B4-BE49-F238E27FC236}">
                <a16:creationId xmlns:a16="http://schemas.microsoft.com/office/drawing/2014/main" id="{E985B6D9-E2FA-E4FC-21FD-1DF011E7DBC6}"/>
              </a:ext>
            </a:extLst>
          </p:cNvPr>
          <p:cNvCxnSpPr>
            <a:cxnSpLocks/>
            <a:stCxn id="7" idx="1"/>
          </p:cNvCxnSpPr>
          <p:nvPr/>
        </p:nvCxnSpPr>
        <p:spPr>
          <a:xfrm rot="10800000" flipH="1" flipV="1">
            <a:off x="1020146" y="2112651"/>
            <a:ext cx="769002" cy="2342185"/>
          </a:xfrm>
          <a:prstGeom prst="curvedConnector4">
            <a:avLst>
              <a:gd name="adj1" fmla="val -29727"/>
              <a:gd name="adj2" fmla="val 99902"/>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14" name="Connector: Curved 13">
            <a:extLst>
              <a:ext uri="{FF2B5EF4-FFF2-40B4-BE49-F238E27FC236}">
                <a16:creationId xmlns:a16="http://schemas.microsoft.com/office/drawing/2014/main" id="{E1368DE9-F05E-E4F6-0C5C-3E730FC21CE5}"/>
              </a:ext>
            </a:extLst>
          </p:cNvPr>
          <p:cNvCxnSpPr>
            <a:cxnSpLocks/>
            <a:stCxn id="7" idx="1"/>
          </p:cNvCxnSpPr>
          <p:nvPr/>
        </p:nvCxnSpPr>
        <p:spPr>
          <a:xfrm rot="10800000" flipH="1" flipV="1">
            <a:off x="1020145" y="2112651"/>
            <a:ext cx="769003" cy="1325149"/>
          </a:xfrm>
          <a:prstGeom prst="curvedConnector4">
            <a:avLst>
              <a:gd name="adj1" fmla="val -29727"/>
              <a:gd name="adj2" fmla="val 98066"/>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21" name="Connector: Curved 20">
            <a:extLst>
              <a:ext uri="{FF2B5EF4-FFF2-40B4-BE49-F238E27FC236}">
                <a16:creationId xmlns:a16="http://schemas.microsoft.com/office/drawing/2014/main" id="{CDB1F7B1-5B66-A846-46C1-CE016F346925}"/>
              </a:ext>
            </a:extLst>
          </p:cNvPr>
          <p:cNvCxnSpPr>
            <a:cxnSpLocks/>
            <a:stCxn id="7" idx="1"/>
          </p:cNvCxnSpPr>
          <p:nvPr/>
        </p:nvCxnSpPr>
        <p:spPr>
          <a:xfrm rot="10800000" flipH="1" flipV="1">
            <a:off x="1020146" y="2112651"/>
            <a:ext cx="769002" cy="1853967"/>
          </a:xfrm>
          <a:prstGeom prst="curvedConnector4">
            <a:avLst>
              <a:gd name="adj1" fmla="val -29727"/>
              <a:gd name="adj2" fmla="val 100462"/>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8F150AD3-AB5B-C43B-9CE7-48E306A9573D}"/>
              </a:ext>
            </a:extLst>
          </p:cNvPr>
          <p:cNvSpPr txBox="1"/>
          <p:nvPr/>
        </p:nvSpPr>
        <p:spPr>
          <a:xfrm>
            <a:off x="1020146" y="1697153"/>
            <a:ext cx="10151707"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log(z+1) = (log(NH) + log(T90) + </a:t>
            </a:r>
            <a:r>
              <a:rPr kumimoji="0" lang="en-US" sz="2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PhotonIndex</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 log(Fa))</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 log(Ta) + </a:t>
            </a:r>
            <a:r>
              <a:rPr kumimoji="0" lang="el-GR"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α</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 </a:t>
            </a:r>
            <a:r>
              <a:rPr kumimoji="0" lang="el-GR"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β</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 			 log</a:t>
            </a:r>
            <a:r>
              <a:rPr kumimoji="0" lang="el-GR"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Fluence) + log</a:t>
            </a:r>
            <a:r>
              <a:rPr kumimoji="0" lang="el-GR"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Peakflux</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IN"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4296BDDD-16CC-7155-D5B6-598DBCE223E8}"/>
              </a:ext>
            </a:extLst>
          </p:cNvPr>
          <p:cNvSpPr txBox="1"/>
          <p:nvPr/>
        </p:nvSpPr>
        <p:spPr>
          <a:xfrm>
            <a:off x="-7776" y="5389635"/>
            <a:ext cx="12192000" cy="144655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 did test many other ML models, but these 4 obtained the highest weights by </a:t>
            </a:r>
            <a:r>
              <a:rPr kumimoji="0" lang="en-US" sz="2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SuperLearner</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consistently.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For GLM and bayes GLM to use the formula we had to develop custom functions in </a:t>
            </a:r>
            <a:r>
              <a:rPr kumimoji="0" lang="en-US" sz="2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SuperLearner</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For the results we perform 10-fold cross validation 100 times and take their average.</a:t>
            </a:r>
            <a:endPar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CasellaDiTesto 1">
            <a:extLst>
              <a:ext uri="{FF2B5EF4-FFF2-40B4-BE49-F238E27FC236}">
                <a16:creationId xmlns:a16="http://schemas.microsoft.com/office/drawing/2014/main" id="{002B2DE4-B265-6C1D-A05C-3CE05FED46EA}"/>
              </a:ext>
            </a:extLst>
          </p:cNvPr>
          <p:cNvSpPr txBox="1"/>
          <p:nvPr/>
        </p:nvSpPr>
        <p:spPr>
          <a:xfrm>
            <a:off x="10481378" y="87584"/>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u="sng" dirty="0">
                <a:solidFill>
                  <a:prstClr val="white"/>
                </a:solidFill>
                <a:latin typeface="Century Gothic" panose="020B0502020202020204"/>
              </a:rPr>
              <a:t>11</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053237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40774"/>
          </a:xfrm>
          <a:ln>
            <a:noFill/>
          </a:ln>
          <a:effectLst>
            <a:outerShdw blurRad="107950" dist="12700" dir="5400000" algn="ctr">
              <a:srgbClr val="000000"/>
            </a:outerShdw>
          </a:effectLst>
        </p:spPr>
        <p:txBody>
          <a:bodyPr>
            <a:normAutofit fontScale="90000"/>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METHODOLOGY</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6" name="Slide Number Placeholder 5">
            <a:extLst>
              <a:ext uri="{FF2B5EF4-FFF2-40B4-BE49-F238E27FC236}">
                <a16:creationId xmlns:a16="http://schemas.microsoft.com/office/drawing/2014/main" id="{B5219A38-687F-4DF2-B537-39D0B8576F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2C31B-B411-4B90-8BAD-21692BA8F4B0}" type="slidenum">
              <a:rPr kumimoji="0" lang="en-IN" sz="1200" b="0" i="0" u="none" strike="noStrike" kern="1200" cap="none" spc="0" normalizeH="0" baseline="0" noProof="0" smtClean="0">
                <a:ln>
                  <a:noFill/>
                </a:ln>
                <a:solidFill>
                  <a:prstClr val="white">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a:ln>
                <a:noFill/>
              </a:ln>
              <a:solidFill>
                <a:prstClr val="white">
                  <a:tint val="82000"/>
                </a:prstClr>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B34EFF64-CA9D-0D6C-7974-DA47C4AF1C1A}"/>
              </a:ext>
            </a:extLst>
          </p:cNvPr>
          <p:cNvSpPr txBox="1"/>
          <p:nvPr/>
        </p:nvSpPr>
        <p:spPr>
          <a:xfrm>
            <a:off x="103661" y="661868"/>
            <a:ext cx="5107435" cy="3477875"/>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SUPERLEARNER &amp; ML MODELS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Supervised ML method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Ensemble method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We combine GAM, GLM, BGLM, </a:t>
            </a: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StepAIC</a:t>
            </a: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Custom formula used for GAM, GLM &amp; BGLM.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10 fold Cross-validation performed 100 times.</a:t>
            </a:r>
          </a:p>
        </p:txBody>
      </p:sp>
      <p:sp>
        <p:nvSpPr>
          <p:cNvPr id="3" name="TextBox 2">
            <a:extLst>
              <a:ext uri="{FF2B5EF4-FFF2-40B4-BE49-F238E27FC236}">
                <a16:creationId xmlns:a16="http://schemas.microsoft.com/office/drawing/2014/main" id="{F76C7B92-0DCF-B0FE-0037-AB8124A69A01}"/>
              </a:ext>
            </a:extLst>
          </p:cNvPr>
          <p:cNvSpPr txBox="1"/>
          <p:nvPr/>
        </p:nvSpPr>
        <p:spPr>
          <a:xfrm>
            <a:off x="103662" y="4259262"/>
            <a:ext cx="5107434" cy="2123658"/>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BIAS CORRECTION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Reduces biases in ML predictions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Optimal transport bias correction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Final results are presented following this application.</a:t>
            </a:r>
          </a:p>
        </p:txBody>
      </p:sp>
      <p:pic>
        <p:nvPicPr>
          <p:cNvPr id="5" name="Picture 4" descr="A graph of different colored lines&#10;&#10;Description automatically generated">
            <a:extLst>
              <a:ext uri="{FF2B5EF4-FFF2-40B4-BE49-F238E27FC236}">
                <a16:creationId xmlns:a16="http://schemas.microsoft.com/office/drawing/2014/main" id="{51F999C5-A232-B68D-22CD-0A3EE4EAD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909" y="39125"/>
            <a:ext cx="3657607" cy="3657607"/>
          </a:xfrm>
          <a:prstGeom prst="rect">
            <a:avLst/>
          </a:prstGeom>
          <a:ln>
            <a:solidFill>
              <a:schemeClr val="bg1"/>
            </a:solidFill>
          </a:ln>
        </p:spPr>
      </p:pic>
      <p:pic>
        <p:nvPicPr>
          <p:cNvPr id="8" name="Picture 7" descr="A graph of different colored lines&#10;&#10;Description automatically generated">
            <a:extLst>
              <a:ext uri="{FF2B5EF4-FFF2-40B4-BE49-F238E27FC236}">
                <a16:creationId xmlns:a16="http://schemas.microsoft.com/office/drawing/2014/main" id="{7CE5EFB3-45AF-83AB-5AA7-BE91D02FB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393" y="3190764"/>
            <a:ext cx="3657607" cy="3657607"/>
          </a:xfrm>
          <a:prstGeom prst="rect">
            <a:avLst/>
          </a:prstGeom>
          <a:ln>
            <a:solidFill>
              <a:schemeClr val="bg1"/>
            </a:solidFill>
          </a:ln>
        </p:spPr>
      </p:pic>
      <p:cxnSp>
        <p:nvCxnSpPr>
          <p:cNvPr id="11" name="Connector: Curved 10">
            <a:extLst>
              <a:ext uri="{FF2B5EF4-FFF2-40B4-BE49-F238E27FC236}">
                <a16:creationId xmlns:a16="http://schemas.microsoft.com/office/drawing/2014/main" id="{11016933-152F-03FB-CF65-BC7DDD21BC19}"/>
              </a:ext>
            </a:extLst>
          </p:cNvPr>
          <p:cNvCxnSpPr>
            <a:cxnSpLocks/>
            <a:stCxn id="5" idx="3"/>
            <a:endCxn id="8" idx="0"/>
          </p:cNvCxnSpPr>
          <p:nvPr/>
        </p:nvCxnSpPr>
        <p:spPr>
          <a:xfrm>
            <a:off x="8996516" y="1867929"/>
            <a:ext cx="1366681" cy="1322835"/>
          </a:xfrm>
          <a:prstGeom prst="curvedConnector2">
            <a:avLst/>
          </a:prstGeom>
          <a:ln w="76200">
            <a:solidFill>
              <a:srgbClr val="92D050"/>
            </a:solidFill>
            <a:tailEnd type="triangle"/>
          </a:ln>
          <a:effectLst>
            <a:glow rad="63500">
              <a:schemeClr val="accent2">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4" name="CasellaDiTesto 1">
            <a:extLst>
              <a:ext uri="{FF2B5EF4-FFF2-40B4-BE49-F238E27FC236}">
                <a16:creationId xmlns:a16="http://schemas.microsoft.com/office/drawing/2014/main" id="{28BCE2FA-601E-AC2C-5162-50385FE93142}"/>
              </a:ext>
            </a:extLst>
          </p:cNvPr>
          <p:cNvSpPr txBox="1"/>
          <p:nvPr/>
        </p:nvSpPr>
        <p:spPr>
          <a:xfrm>
            <a:off x="11491471" y="78102"/>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rPr>
              <a:t>12</a:t>
            </a:r>
          </a:p>
        </p:txBody>
      </p:sp>
      <p:sp>
        <p:nvSpPr>
          <p:cNvPr id="10" name="TextBox 9">
            <a:extLst>
              <a:ext uri="{FF2B5EF4-FFF2-40B4-BE49-F238E27FC236}">
                <a16:creationId xmlns:a16="http://schemas.microsoft.com/office/drawing/2014/main" id="{255A0B60-90FE-D923-CD18-AB859A47A203}"/>
              </a:ext>
            </a:extLst>
          </p:cNvPr>
          <p:cNvSpPr txBox="1"/>
          <p:nvPr/>
        </p:nvSpPr>
        <p:spPr>
          <a:xfrm>
            <a:off x="5517976" y="3782064"/>
            <a:ext cx="2709537" cy="1938992"/>
          </a:xfrm>
          <a:prstGeom prst="rect">
            <a:avLst/>
          </a:prstGeom>
          <a:noFill/>
        </p:spPr>
        <p:txBody>
          <a:bodyPr wrap="square">
            <a:spAutoFit/>
          </a:bodyPr>
          <a:lstStyle/>
          <a:p>
            <a:r>
              <a:rPr lang="en-US" sz="2400" b="1" dirty="0"/>
              <a:t>We remove the </a:t>
            </a:r>
            <a:r>
              <a:rPr lang="en-US" sz="2400" b="1" dirty="0" err="1"/>
              <a:t>errorbars</a:t>
            </a:r>
            <a:r>
              <a:rPr lang="en-US" sz="2400" b="1" dirty="0"/>
              <a:t> (red triangles) for the cases in which </a:t>
            </a:r>
            <a:r>
              <a:rPr lang="en-US" sz="2400" b="1" dirty="0" err="1"/>
              <a:t>δzpred</a:t>
            </a:r>
            <a:r>
              <a:rPr lang="en-US" sz="2400" b="1" dirty="0"/>
              <a:t>/</a:t>
            </a:r>
            <a:r>
              <a:rPr lang="en-US" sz="2400" b="1" dirty="0" err="1"/>
              <a:t>zpred</a:t>
            </a:r>
            <a:r>
              <a:rPr lang="en-US" sz="2400" b="1" dirty="0"/>
              <a:t> ≥ 1.</a:t>
            </a:r>
          </a:p>
        </p:txBody>
      </p:sp>
    </p:spTree>
    <p:extLst>
      <p:ext uri="{BB962C8B-B14F-4D97-AF65-F5344CB8AC3E}">
        <p14:creationId xmlns:p14="http://schemas.microsoft.com/office/powerpoint/2010/main" val="32176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bg/>
                                          </p:spTgt>
                                        </p:tgtEl>
                                        <p:attrNameLst>
                                          <p:attrName>style.visibility</p:attrName>
                                        </p:attrNameLst>
                                      </p:cBhvr>
                                      <p:to>
                                        <p:strVal val="visible"/>
                                      </p:to>
                                    </p:set>
                                    <p:animEffect transition="in" filter="fade">
                                      <p:cBhvr>
                                        <p:cTn id="40" dur="500"/>
                                        <p:tgtEl>
                                          <p:spTgt spid="3">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500"/>
                                        <p:tgtEl>
                                          <p:spTgt spid="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5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5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5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hart of a model&#10;&#10;AI-generated content may be incorrect.">
            <a:extLst>
              <a:ext uri="{FF2B5EF4-FFF2-40B4-BE49-F238E27FC236}">
                <a16:creationId xmlns:a16="http://schemas.microsoft.com/office/drawing/2014/main" id="{5B49501E-2D5B-81EF-AC65-12D20468B5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050" y="0"/>
            <a:ext cx="7331412" cy="6675261"/>
          </a:xfrm>
        </p:spPr>
      </p:pic>
      <p:sp>
        <p:nvSpPr>
          <p:cNvPr id="6" name="Rectangle 5">
            <a:extLst>
              <a:ext uri="{FF2B5EF4-FFF2-40B4-BE49-F238E27FC236}">
                <a16:creationId xmlns:a16="http://schemas.microsoft.com/office/drawing/2014/main" id="{E34F72E0-1779-7588-CBD3-53F68E682B66}"/>
              </a:ext>
            </a:extLst>
          </p:cNvPr>
          <p:cNvSpPr/>
          <p:nvPr/>
        </p:nvSpPr>
        <p:spPr>
          <a:xfrm>
            <a:off x="8492490" y="2766060"/>
            <a:ext cx="2788920" cy="9715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Di Valentino, Said et al. 2025, PDU</a:t>
            </a:r>
          </a:p>
        </p:txBody>
      </p:sp>
      <p:sp>
        <p:nvSpPr>
          <p:cNvPr id="2" name="CasellaDiTesto 7">
            <a:extLst>
              <a:ext uri="{FF2B5EF4-FFF2-40B4-BE49-F238E27FC236}">
                <a16:creationId xmlns:a16="http://schemas.microsoft.com/office/drawing/2014/main" id="{A58D479B-797F-A236-D1EB-6ADD509D5F43}"/>
              </a:ext>
            </a:extLst>
          </p:cNvPr>
          <p:cNvSpPr txBox="1"/>
          <p:nvPr/>
        </p:nvSpPr>
        <p:spPr>
          <a:xfrm>
            <a:off x="10466614" y="224621"/>
            <a:ext cx="608822"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Century Gothic" panose="020B0502020202020204"/>
                <a:ea typeface="+mn-ea"/>
                <a:cs typeface="+mn-cs"/>
              </a:rPr>
              <a:t>2</a:t>
            </a:r>
          </a:p>
        </p:txBody>
      </p:sp>
    </p:spTree>
    <p:extLst>
      <p:ext uri="{BB962C8B-B14F-4D97-AF65-F5344CB8AC3E}">
        <p14:creationId xmlns:p14="http://schemas.microsoft.com/office/powerpoint/2010/main" val="1287788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numbers and letters&#10;&#10;Description automatically generated with medium confidence">
            <a:extLst>
              <a:ext uri="{FF2B5EF4-FFF2-40B4-BE49-F238E27FC236}">
                <a16:creationId xmlns:a16="http://schemas.microsoft.com/office/drawing/2014/main" id="{85AAE230-FF53-8CFA-6CE1-F647535DD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346" y="3334685"/>
            <a:ext cx="3418745" cy="3418745"/>
          </a:xfrm>
          <a:prstGeom prst="rect">
            <a:avLst/>
          </a:prstGeom>
          <a:ln>
            <a:solidFill>
              <a:schemeClr val="bg1"/>
            </a:solidFill>
          </a:ln>
        </p:spPr>
      </p:pic>
      <p:sp>
        <p:nvSpPr>
          <p:cNvPr id="2" name="Title 1"/>
          <p:cNvSpPr>
            <a:spLocks noGrp="1"/>
          </p:cNvSpPr>
          <p:nvPr>
            <p:ph type="title"/>
          </p:nvPr>
        </p:nvSpPr>
        <p:spPr>
          <a:xfrm>
            <a:off x="0" y="1"/>
            <a:ext cx="12192000" cy="550606"/>
          </a:xfrm>
          <a:ln>
            <a:noFill/>
          </a:ln>
          <a:effectLst>
            <a:outerShdw blurRad="107950" dist="12700" dir="5400000" algn="ctr">
              <a:srgbClr val="000000"/>
            </a:outerShdw>
          </a:effectLst>
        </p:spPr>
        <p:txBody>
          <a:bodyPr>
            <a:normAutofit fontScale="90000"/>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RESULTS</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9" name="TextBox 8">
            <a:extLst>
              <a:ext uri="{FF2B5EF4-FFF2-40B4-BE49-F238E27FC236}">
                <a16:creationId xmlns:a16="http://schemas.microsoft.com/office/drawing/2014/main" id="{B34EFF64-CA9D-0D6C-7974-DA47C4AF1C1A}"/>
              </a:ext>
            </a:extLst>
          </p:cNvPr>
          <p:cNvSpPr txBox="1"/>
          <p:nvPr/>
        </p:nvSpPr>
        <p:spPr>
          <a:xfrm>
            <a:off x="90485" y="567121"/>
            <a:ext cx="5532292" cy="6186309"/>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CV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This is after bias </a:t>
            </a: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correction+removing</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outliers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Pearson correlation 0.93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Mean square error 0.21</a:t>
            </a:r>
            <a:br>
              <a:rPr kumimoji="0" lang="en-US" sz="22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endParaRPr kumimoji="0" lang="en-US" sz="22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61% higher correlation than </a:t>
            </a: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Ukwatta</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et. al 2016.</a:t>
            </a:r>
            <a:b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Less number of predictors (7 vs 11).</a:t>
            </a:r>
            <a:b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log(NH) and log(Fa) most important redshift predictors.</a:t>
            </a:r>
            <a:b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Two out of top 3 predictors are plateau</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103 GRBs used for LF &amp; DRE</a:t>
            </a:r>
          </a:p>
        </p:txBody>
      </p:sp>
      <p:pic>
        <p:nvPicPr>
          <p:cNvPr id="4" name="Picture 3" descr="A graph of a graph of a number of red and green lines&#10;&#10;Description automatically generated with medium confidence">
            <a:extLst>
              <a:ext uri="{FF2B5EF4-FFF2-40B4-BE49-F238E27FC236}">
                <a16:creationId xmlns:a16="http://schemas.microsoft.com/office/drawing/2014/main" id="{F79FF7E1-0546-1DD5-4700-000CDDA11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7018" y="0"/>
            <a:ext cx="4824982" cy="4824982"/>
          </a:xfrm>
          <a:prstGeom prst="rect">
            <a:avLst/>
          </a:prstGeom>
          <a:ln>
            <a:solidFill>
              <a:schemeClr val="bg1"/>
            </a:solidFill>
          </a:ln>
        </p:spPr>
      </p:pic>
      <p:sp>
        <p:nvSpPr>
          <p:cNvPr id="5" name="CasellaDiTesto 1">
            <a:extLst>
              <a:ext uri="{FF2B5EF4-FFF2-40B4-BE49-F238E27FC236}">
                <a16:creationId xmlns:a16="http://schemas.microsoft.com/office/drawing/2014/main" id="{AE097112-56EF-5004-40BE-D9416D354DEB}"/>
              </a:ext>
            </a:extLst>
          </p:cNvPr>
          <p:cNvSpPr txBox="1"/>
          <p:nvPr/>
        </p:nvSpPr>
        <p:spPr>
          <a:xfrm>
            <a:off x="11492693" y="6232257"/>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rPr>
              <a:t>13</a:t>
            </a:r>
          </a:p>
        </p:txBody>
      </p:sp>
      <p:sp>
        <p:nvSpPr>
          <p:cNvPr id="3" name="Rectangle 2">
            <a:extLst>
              <a:ext uri="{FF2B5EF4-FFF2-40B4-BE49-F238E27FC236}">
                <a16:creationId xmlns:a16="http://schemas.microsoft.com/office/drawing/2014/main" id="{0E937A65-E742-E20F-3205-870EEC80448F}"/>
              </a:ext>
            </a:extLst>
          </p:cNvPr>
          <p:cNvSpPr/>
          <p:nvPr/>
        </p:nvSpPr>
        <p:spPr>
          <a:xfrm>
            <a:off x="9867013" y="5211220"/>
            <a:ext cx="1424763" cy="7230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optical sample</a:t>
            </a:r>
          </a:p>
        </p:txBody>
      </p:sp>
    </p:spTree>
    <p:extLst>
      <p:ext uri="{BB962C8B-B14F-4D97-AF65-F5344CB8AC3E}">
        <p14:creationId xmlns:p14="http://schemas.microsoft.com/office/powerpoint/2010/main" val="284307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500"/>
                                        <p:tgtEl>
                                          <p:spTgt spid="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animEffect transition="in" filter="fade">
                                      <p:cBhvr>
                                        <p:cTn id="51" dur="500"/>
                                        <p:tgtEl>
                                          <p:spTgt spid="9">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xEl>
                                              <p:pRg st="10" end="10"/>
                                            </p:txEl>
                                          </p:spTgt>
                                        </p:tgtEl>
                                        <p:attrNameLst>
                                          <p:attrName>style.visibility</p:attrName>
                                        </p:attrNameLst>
                                      </p:cBhvr>
                                      <p:to>
                                        <p:strVal val="visible"/>
                                      </p:to>
                                    </p:set>
                                    <p:animEffect transition="in" filter="fade">
                                      <p:cBhvr>
                                        <p:cTn id="56"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588" y="487617"/>
            <a:ext cx="10970220" cy="1478570"/>
          </a:xfrm>
          <a:ln>
            <a:noFill/>
          </a:ln>
          <a:effectLst>
            <a:outerShdw blurRad="107950" dist="12700" dir="5400000" algn="ctr">
              <a:srgbClr val="000000"/>
            </a:outerShdw>
          </a:effectLst>
        </p:spPr>
        <p:txBody>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After Optimal Transport Bias Correction </a:t>
            </a:r>
            <a:b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br>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(the X-ray sample)</a:t>
            </a:r>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sym typeface="Wingdings" panose="05000000000000000000" pitchFamily="2" charset="2"/>
              </a:rPr>
              <a:t> Dainotti, … Pollo, </a:t>
            </a:r>
            <a:r>
              <a:rPr lang="en-US" sz="2800" dirty="0"/>
              <a:t>2024ApJS..271...22D</a:t>
            </a:r>
            <a:endParaRPr lang="en-IN" sz="2800"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pic>
        <p:nvPicPr>
          <p:cNvPr id="4" name="Picture 3">
            <a:extLst>
              <a:ext uri="{FF2B5EF4-FFF2-40B4-BE49-F238E27FC236}">
                <a16:creationId xmlns:a16="http://schemas.microsoft.com/office/drawing/2014/main" id="{209CB85C-6EA4-378F-3EFB-2A14248BB1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576" y="2094615"/>
            <a:ext cx="4622828" cy="4622828"/>
          </a:xfrm>
          <a:prstGeom prst="rect">
            <a:avLst/>
          </a:prstGeom>
          <a:ln>
            <a:solidFill>
              <a:schemeClr val="tx1"/>
            </a:solidFill>
          </a:ln>
        </p:spPr>
      </p:pic>
      <p:pic>
        <p:nvPicPr>
          <p:cNvPr id="6" name="Picture 5">
            <a:extLst>
              <a:ext uri="{FF2B5EF4-FFF2-40B4-BE49-F238E27FC236}">
                <a16:creationId xmlns:a16="http://schemas.microsoft.com/office/drawing/2014/main" id="{6D8FED5F-F6C4-882B-DFC8-CA8B7AA7AC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1071" y="2094613"/>
            <a:ext cx="4622828" cy="4622828"/>
          </a:xfrm>
          <a:prstGeom prst="rect">
            <a:avLst/>
          </a:prstGeom>
          <a:ln>
            <a:solidFill>
              <a:schemeClr val="tx1"/>
            </a:solidFill>
          </a:ln>
        </p:spPr>
      </p:pic>
      <p:sp>
        <p:nvSpPr>
          <p:cNvPr id="7" name="Arrow: Right 6">
            <a:extLst>
              <a:ext uri="{FF2B5EF4-FFF2-40B4-BE49-F238E27FC236}">
                <a16:creationId xmlns:a16="http://schemas.microsoft.com/office/drawing/2014/main" id="{1AD41ABC-AC7B-7DEB-FDB5-9A68BD542A64}"/>
              </a:ext>
            </a:extLst>
          </p:cNvPr>
          <p:cNvSpPr/>
          <p:nvPr/>
        </p:nvSpPr>
        <p:spPr>
          <a:xfrm>
            <a:off x="5238857" y="1629218"/>
            <a:ext cx="1688841" cy="1059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entury Gothic" panose="020B0502020202020204"/>
                <a:ea typeface="+mn-ea"/>
                <a:cs typeface="+mn-cs"/>
              </a:rPr>
              <a:t>Remove outlier</a:t>
            </a:r>
          </a:p>
        </p:txBody>
      </p:sp>
      <p:cxnSp>
        <p:nvCxnSpPr>
          <p:cNvPr id="3" name="Straight Connector 2">
            <a:extLst>
              <a:ext uri="{FF2B5EF4-FFF2-40B4-BE49-F238E27FC236}">
                <a16:creationId xmlns:a16="http://schemas.microsoft.com/office/drawing/2014/main" id="{DDF43766-AF6D-AD7B-B471-698E4358FAC8}"/>
              </a:ext>
            </a:extLst>
          </p:cNvPr>
          <p:cNvCxnSpPr/>
          <p:nvPr/>
        </p:nvCxnSpPr>
        <p:spPr>
          <a:xfrm flipV="1">
            <a:off x="1600200" y="1990725"/>
            <a:ext cx="0" cy="436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6A3C93-7498-B122-9D96-E67DF017D9D2}"/>
              </a:ext>
            </a:extLst>
          </p:cNvPr>
          <p:cNvCxnSpPr/>
          <p:nvPr/>
        </p:nvCxnSpPr>
        <p:spPr>
          <a:xfrm flipV="1">
            <a:off x="2447925" y="1990725"/>
            <a:ext cx="0" cy="436245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sellaDiTesto 1">
            <a:extLst>
              <a:ext uri="{FF2B5EF4-FFF2-40B4-BE49-F238E27FC236}">
                <a16:creationId xmlns:a16="http://schemas.microsoft.com/office/drawing/2014/main" id="{799D1CEB-A544-4D07-B862-16A721BD9FA2}"/>
              </a:ext>
            </a:extLst>
          </p:cNvPr>
          <p:cNvSpPr txBox="1"/>
          <p:nvPr/>
        </p:nvSpPr>
        <p:spPr>
          <a:xfrm>
            <a:off x="10460112" y="216309"/>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rPr>
              <a:t>14</a:t>
            </a:r>
          </a:p>
        </p:txBody>
      </p:sp>
      <p:sp>
        <p:nvSpPr>
          <p:cNvPr id="9" name="TextBox 8">
            <a:extLst>
              <a:ext uri="{FF2B5EF4-FFF2-40B4-BE49-F238E27FC236}">
                <a16:creationId xmlns:a16="http://schemas.microsoft.com/office/drawing/2014/main" id="{236E8D54-627B-29A2-DED1-003D6C0F718B}"/>
              </a:ext>
            </a:extLst>
          </p:cNvPr>
          <p:cNvSpPr txBox="1"/>
          <p:nvPr/>
        </p:nvSpPr>
        <p:spPr>
          <a:xfrm>
            <a:off x="5071971" y="2617678"/>
            <a:ext cx="262600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162 GRBs: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Pearson correlation,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r=</a:t>
            </a:r>
            <a:r>
              <a:rPr kumimoji="0" lang="en-IN" sz="2400" b="1" i="0" u="sng" strike="noStrike" kern="120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cs typeface="+mn-cs"/>
              </a:rPr>
              <a:t>0.94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RMSE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400" b="1" i="0" u="sng" strike="noStrike" kern="120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cs typeface="+mn-cs"/>
              </a:rPr>
              <a:t>0.46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Bias =</a:t>
            </a:r>
            <a:r>
              <a:rPr kumimoji="0" lang="en-IN" sz="2400" b="1" i="0" u="sng" strike="noStrike" kern="120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cs typeface="+mn-cs"/>
              </a:rPr>
              <a:t>0.03</a:t>
            </a:r>
          </a:p>
        </p:txBody>
      </p:sp>
      <p:sp>
        <p:nvSpPr>
          <p:cNvPr id="10" name="TextBox 9">
            <a:extLst>
              <a:ext uri="{FF2B5EF4-FFF2-40B4-BE49-F238E27FC236}">
                <a16:creationId xmlns:a16="http://schemas.microsoft.com/office/drawing/2014/main" id="{359B429D-D519-4EA2-9569-4D7B58750092}"/>
              </a:ext>
            </a:extLst>
          </p:cNvPr>
          <p:cNvSpPr txBox="1"/>
          <p:nvPr/>
        </p:nvSpPr>
        <p:spPr>
          <a:xfrm>
            <a:off x="4569149" y="5228782"/>
            <a:ext cx="3307757"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Comparing with </a:t>
            </a:r>
            <a:r>
              <a:rPr kumimoji="0" lang="en-IN"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Ukwatta</a:t>
            </a:r>
            <a:r>
              <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et al. 2016, </a:t>
            </a:r>
          </a:p>
          <a:p>
            <a:pPr marL="0" marR="0" lvl="0" indent="0" algn="l" defTabSz="457200" rtl="0" eaLnBrk="1" fontAlgn="auto" latinLnBrk="0" hangingPunct="1">
              <a:lnSpc>
                <a:spcPct val="100000"/>
              </a:lnSpc>
              <a:spcBef>
                <a:spcPts val="0"/>
              </a:spcBef>
              <a:spcAft>
                <a:spcPts val="0"/>
              </a:spcAft>
              <a:buClrTx/>
              <a:buSzTx/>
              <a:buFontTx/>
              <a:buNone/>
              <a:tabLst/>
              <a:defRPr/>
            </a:pPr>
            <a:r>
              <a:rPr lang="en-IN" sz="2400" dirty="0">
                <a:solidFill>
                  <a:prstClr val="black"/>
                </a:solidFill>
                <a:latin typeface="Cambria" panose="02040503050406030204" pitchFamily="18" charset="0"/>
                <a:ea typeface="Cambria" panose="02040503050406030204" pitchFamily="18" charset="0"/>
              </a:rPr>
              <a:t>we have </a:t>
            </a:r>
            <a:r>
              <a:rPr kumimoji="0" lang="en-IN" sz="2400" b="1" i="0" u="none" strike="noStrike" kern="120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cs typeface="+mn-cs"/>
              </a:rPr>
              <a:t>56% of the Pearson correlation</a:t>
            </a:r>
          </a:p>
        </p:txBody>
      </p:sp>
    </p:spTree>
    <p:extLst>
      <p:ext uri="{BB962C8B-B14F-4D97-AF65-F5344CB8AC3E}">
        <p14:creationId xmlns:p14="http://schemas.microsoft.com/office/powerpoint/2010/main" val="666623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01445"/>
          </a:xfrm>
          <a:ln>
            <a:noFill/>
          </a:ln>
          <a:effectLst>
            <a:outerShdw blurRad="107950" dist="12700" dir="5400000" algn="ctr">
              <a:srgbClr val="000000"/>
            </a:outerShdw>
          </a:effectLst>
        </p:spPr>
        <p:txBody>
          <a:bodyPr>
            <a:normAutofit fontScale="90000"/>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RESULTS</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9" name="TextBox 8">
            <a:extLst>
              <a:ext uri="{FF2B5EF4-FFF2-40B4-BE49-F238E27FC236}">
                <a16:creationId xmlns:a16="http://schemas.microsoft.com/office/drawing/2014/main" id="{B34EFF64-CA9D-0D6C-7974-DA47C4AF1C1A}"/>
              </a:ext>
            </a:extLst>
          </p:cNvPr>
          <p:cNvSpPr txBox="1"/>
          <p:nvPr/>
        </p:nvSpPr>
        <p:spPr>
          <a:xfrm>
            <a:off x="74166" y="601335"/>
            <a:ext cx="4099802" cy="550920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LUMINOSITY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Comparing LF derived from </a:t>
            </a: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z</a:t>
            </a:r>
            <a:r>
              <a:rPr kumimoji="0" lang="en-US" sz="2200" b="0" i="0" u="none" strike="noStrike" kern="1200" cap="none" spc="0" normalizeH="0" baseline="-25000" noProof="0" dirty="0" err="1">
                <a:ln>
                  <a:noFill/>
                </a:ln>
                <a:solidFill>
                  <a:prstClr val="white"/>
                </a:solidFill>
                <a:effectLst/>
                <a:uLnTx/>
                <a:uFillTx/>
                <a:latin typeface="Cambria" panose="02040503050406030204" pitchFamily="18" charset="0"/>
                <a:ea typeface="Cambria" panose="02040503050406030204" pitchFamily="18" charset="0"/>
                <a:cs typeface="+mn-cs"/>
              </a:rPr>
              <a:t>obs</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and </a:t>
            </a: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z</a:t>
            </a:r>
            <a:r>
              <a:rPr kumimoji="0" lang="en-US" sz="2200" b="0" i="0" u="none" strike="noStrike" kern="1200" cap="none" spc="0" normalizeH="0" baseline="-25000" noProof="0" dirty="0" err="1">
                <a:ln>
                  <a:noFill/>
                </a:ln>
                <a:solidFill>
                  <a:prstClr val="white"/>
                </a:solidFill>
                <a:effectLst/>
                <a:uLnTx/>
                <a:uFillTx/>
                <a:latin typeface="Cambria" panose="02040503050406030204" pitchFamily="18" charset="0"/>
                <a:ea typeface="Cambria" panose="02040503050406030204" pitchFamily="18" charset="0"/>
                <a:cs typeface="+mn-cs"/>
              </a:rPr>
              <a:t>pred</a:t>
            </a: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We trim 103 GRBs to 97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Flux limit 1.25x10</a:t>
            </a:r>
            <a:r>
              <a:rPr kumimoji="0" lang="en-US" sz="22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-14</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ergs/cm</a:t>
            </a:r>
            <a:r>
              <a:rPr kumimoji="0" lang="en-US" sz="22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Applied Efron &amp; Petrosian method.</a:t>
            </a:r>
            <a:b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Smooth broken </a:t>
            </a: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Powerlaw</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fitted.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a:t>
            </a:r>
            <a:r>
              <a:rPr kumimoji="0" lang="en-US" sz="2200" b="0" i="0" u="none" strike="noStrike" kern="1200" cap="none" spc="0" normalizeH="0" baseline="-25000" noProof="0" dirty="0" err="1">
                <a:ln>
                  <a:noFill/>
                </a:ln>
                <a:solidFill>
                  <a:prstClr val="white"/>
                </a:solidFill>
                <a:effectLst/>
                <a:uLnTx/>
                <a:uFillTx/>
                <a:latin typeface="Cambria" panose="02040503050406030204" pitchFamily="18" charset="0"/>
                <a:ea typeface="Cambria" panose="02040503050406030204" pitchFamily="18" charset="0"/>
                <a:cs typeface="+mn-cs"/>
              </a:rPr>
              <a:t>break</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(Z</a:t>
            </a:r>
            <a:r>
              <a:rPr kumimoji="0" lang="en-US" sz="2200" b="0" i="0" u="none" strike="noStrike" kern="1200" cap="none" spc="0" normalizeH="0" baseline="-25000" noProof="0" dirty="0">
                <a:ln>
                  <a:noFill/>
                </a:ln>
                <a:solidFill>
                  <a:prstClr val="white"/>
                </a:solidFill>
                <a:effectLst/>
                <a:uLnTx/>
                <a:uFillTx/>
                <a:latin typeface="Cambria" panose="02040503050406030204" pitchFamily="18" charset="0"/>
                <a:ea typeface="Cambria" panose="02040503050406030204" pitchFamily="18" charset="0"/>
                <a:cs typeface="+mn-cs"/>
              </a:rPr>
              <a:t>obs</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 46.6 +-  0.3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a:t>
            </a:r>
            <a:r>
              <a:rPr kumimoji="0" lang="en-US" sz="2200" b="0" i="0" u="none" strike="noStrike" kern="1200" cap="none" spc="0" normalizeH="0" baseline="-25000" noProof="0" dirty="0" err="1">
                <a:ln>
                  <a:noFill/>
                </a:ln>
                <a:solidFill>
                  <a:prstClr val="white"/>
                </a:solidFill>
                <a:effectLst/>
                <a:uLnTx/>
                <a:uFillTx/>
                <a:latin typeface="Cambria" panose="02040503050406030204" pitchFamily="18" charset="0"/>
                <a:ea typeface="Cambria" panose="02040503050406030204" pitchFamily="18" charset="0"/>
                <a:cs typeface="+mn-cs"/>
              </a:rPr>
              <a:t>break</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(Z</a:t>
            </a:r>
            <a:r>
              <a:rPr kumimoji="0" lang="en-US" sz="2200" b="0" i="0" u="none" strike="noStrike" kern="1200" cap="none" spc="0" normalizeH="0" baseline="-25000" noProof="0" dirty="0">
                <a:ln>
                  <a:noFill/>
                </a:ln>
                <a:solidFill>
                  <a:prstClr val="white"/>
                </a:solidFill>
                <a:effectLst/>
                <a:uLnTx/>
                <a:uFillTx/>
                <a:latin typeface="Cambria" panose="02040503050406030204" pitchFamily="18" charset="0"/>
                <a:ea typeface="Cambria" panose="02040503050406030204" pitchFamily="18" charset="0"/>
                <a:cs typeface="+mn-cs"/>
              </a:rPr>
              <a:t>pred</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 46.6 +- 0.11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Compatible in 1</a:t>
            </a:r>
            <a:r>
              <a:rPr kumimoji="0" lang="el-GR"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σ</a:t>
            </a: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4" descr="A graph of a graph&#10;&#10;Description automatically generated with medium confidence">
            <a:extLst>
              <a:ext uri="{FF2B5EF4-FFF2-40B4-BE49-F238E27FC236}">
                <a16:creationId xmlns:a16="http://schemas.microsoft.com/office/drawing/2014/main" id="{5C93FC71-6DEC-C254-3949-51BF32E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312" y="2318859"/>
            <a:ext cx="4463054" cy="4402616"/>
          </a:xfrm>
          <a:prstGeom prst="rect">
            <a:avLst/>
          </a:prstGeom>
          <a:ln>
            <a:solidFill>
              <a:schemeClr val="bg1"/>
            </a:solidFill>
          </a:ln>
        </p:spPr>
      </p:pic>
      <p:pic>
        <p:nvPicPr>
          <p:cNvPr id="4" name="Picture 3" descr="A graph of red and blue dots&#10;&#10;Description automatically generated">
            <a:extLst>
              <a:ext uri="{FF2B5EF4-FFF2-40B4-BE49-F238E27FC236}">
                <a16:creationId xmlns:a16="http://schemas.microsoft.com/office/drawing/2014/main" id="{ECB4ED66-2246-9341-A19C-2D3074411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7909" y="87364"/>
            <a:ext cx="4029423" cy="4011299"/>
          </a:xfrm>
          <a:prstGeom prst="rect">
            <a:avLst/>
          </a:prstGeom>
          <a:ln>
            <a:solidFill>
              <a:schemeClr val="bg1"/>
            </a:solidFill>
          </a:ln>
        </p:spPr>
      </p:pic>
      <p:sp>
        <p:nvSpPr>
          <p:cNvPr id="3" name="CasellaDiTesto 1">
            <a:extLst>
              <a:ext uri="{FF2B5EF4-FFF2-40B4-BE49-F238E27FC236}">
                <a16:creationId xmlns:a16="http://schemas.microsoft.com/office/drawing/2014/main" id="{7E020C94-8507-F3E5-FEAC-1CCA9FFB1C2E}"/>
              </a:ext>
            </a:extLst>
          </p:cNvPr>
          <p:cNvSpPr txBox="1"/>
          <p:nvPr/>
        </p:nvSpPr>
        <p:spPr>
          <a:xfrm>
            <a:off x="11385748" y="6110535"/>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dirty="0">
                <a:solidFill>
                  <a:prstClr val="white"/>
                </a:solidFill>
                <a:latin typeface="Century Gothic" panose="020B0502020202020204"/>
              </a:rPr>
              <a:t>15</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39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Effect transition="in" filter="fade">
                                      <p:cBhvr>
                                        <p:cTn id="41" dur="500"/>
                                        <p:tgtEl>
                                          <p:spTgt spid="9">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animEffect transition="in" filter="fade">
                                      <p:cBhvr>
                                        <p:cTn id="51" dur="500"/>
                                        <p:tgtEl>
                                          <p:spTgt spid="9">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xEl>
                                              <p:pRg st="11" end="11"/>
                                            </p:txEl>
                                          </p:spTgt>
                                        </p:tgtEl>
                                        <p:attrNameLst>
                                          <p:attrName>style.visibility</p:attrName>
                                        </p:attrNameLst>
                                      </p:cBhvr>
                                      <p:to>
                                        <p:strVal val="visible"/>
                                      </p:to>
                                    </p:set>
                                    <p:animEffect transition="in" filter="fade">
                                      <p:cBhvr>
                                        <p:cTn id="56"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5219A38-687F-4DF2-B537-39D0B8576F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2C31B-B411-4B90-8BAD-21692BA8F4B0}" type="slidenum">
              <a:rPr kumimoji="0" lang="en-IN" sz="1200" b="0" i="0" u="none" strike="noStrike" kern="1200" cap="none" spc="0" normalizeH="0" baseline="0" noProof="0" smtClean="0">
                <a:ln>
                  <a:noFill/>
                </a:ln>
                <a:solidFill>
                  <a:prstClr val="white">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N" sz="1200" b="0" i="0" u="none" strike="noStrike" kern="1200" cap="none" spc="0" normalizeH="0" baseline="0" noProof="0">
              <a:ln>
                <a:noFill/>
              </a:ln>
              <a:solidFill>
                <a:prstClr val="white">
                  <a:tint val="82000"/>
                </a:prstClr>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B34EFF64-CA9D-0D6C-7974-DA47C4AF1C1A}"/>
              </a:ext>
            </a:extLst>
          </p:cNvPr>
          <p:cNvSpPr txBox="1"/>
          <p:nvPr/>
        </p:nvSpPr>
        <p:spPr>
          <a:xfrm>
            <a:off x="80210" y="501445"/>
            <a:ext cx="5009938" cy="5847755"/>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DENSITY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DRE plot </a:t>
            </a: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z</a:t>
            </a:r>
            <a:r>
              <a:rPr kumimoji="0" lang="en-US" sz="2200" b="0" i="0" u="none" strike="noStrike" kern="1200" cap="none" spc="0" normalizeH="0" baseline="-25000" noProof="0" dirty="0" err="1">
                <a:ln>
                  <a:noFill/>
                </a:ln>
                <a:solidFill>
                  <a:prstClr val="white"/>
                </a:solidFill>
                <a:effectLst/>
                <a:uLnTx/>
                <a:uFillTx/>
                <a:latin typeface="Cambria" panose="02040503050406030204" pitchFamily="18" charset="0"/>
                <a:ea typeface="Cambria" panose="02040503050406030204" pitchFamily="18" charset="0"/>
                <a:cs typeface="+mn-cs"/>
              </a:rPr>
              <a:t>obs</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and Z</a:t>
            </a:r>
            <a:r>
              <a:rPr kumimoji="0" lang="en-US" sz="2200" b="0" i="0" u="none" strike="noStrike" kern="1200" cap="none" spc="0" normalizeH="0" baseline="-25000" noProof="0" dirty="0">
                <a:ln>
                  <a:noFill/>
                </a:ln>
                <a:solidFill>
                  <a:prstClr val="white"/>
                </a:solidFill>
                <a:effectLst/>
                <a:uLnTx/>
                <a:uFillTx/>
                <a:latin typeface="Cambria" panose="02040503050406030204" pitchFamily="18" charset="0"/>
                <a:ea typeface="Cambria" panose="02040503050406030204" pitchFamily="18" charset="0"/>
                <a:cs typeface="+mn-cs"/>
              </a:rPr>
              <a:t>pred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actual rate, without arbitrary factors, accounting for </a:t>
            </a:r>
            <a:r>
              <a:rPr kumimoji="0" lang="en-US" sz="2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FoV</a:t>
            </a: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of Swift</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 </a:t>
            </a: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number of observational years </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downtime of Swift</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 </a:t>
            </a: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fraction of GRBs with plateau.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actual rate </a:t>
            </a:r>
            <a:r>
              <a:rPr lang="en-US" sz="2200" b="1" dirty="0">
                <a:solidFill>
                  <a:prstClr val="white"/>
                </a:solidFill>
                <a:latin typeface="Cambria" panose="02040503050406030204" pitchFamily="18" charset="0"/>
                <a:ea typeface="Cambria" panose="02040503050406030204" pitchFamily="18" charset="0"/>
              </a:rPr>
              <a:t>is</a:t>
            </a: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2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8.47 − 9 Gpc</a:t>
            </a:r>
            <a:r>
              <a:rPr kumimoji="0" lang="en-US" sz="2200" b="1" i="0" u="sng"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a:t>
            </a:r>
            <a:r>
              <a:rPr kumimoji="0" lang="en-US" sz="22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yr</a:t>
            </a:r>
            <a:r>
              <a:rPr kumimoji="0" lang="en-US" sz="22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a:t>
            </a:r>
            <a:r>
              <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for 0.9 &lt; z &lt; 2.3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Both DRE match other GRB DRE in literature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Discrepancy at low-z with SFR present here as well.</a:t>
            </a:r>
          </a:p>
        </p:txBody>
      </p:sp>
      <p:pic>
        <p:nvPicPr>
          <p:cNvPr id="4" name="Picture 3" descr="A graph of different colored lines&#10;&#10;Description automatically generated">
            <a:extLst>
              <a:ext uri="{FF2B5EF4-FFF2-40B4-BE49-F238E27FC236}">
                <a16:creationId xmlns:a16="http://schemas.microsoft.com/office/drawing/2014/main" id="{8835C4CE-2949-C21C-682B-B2502FF33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885" y="17228"/>
            <a:ext cx="6926350" cy="3572637"/>
          </a:xfrm>
          <a:prstGeom prst="rect">
            <a:avLst/>
          </a:prstGeom>
        </p:spPr>
      </p:pic>
      <p:pic>
        <p:nvPicPr>
          <p:cNvPr id="8" name="Picture 7" descr="A graph of different colored lines&#10;&#10;Description automatically generated">
            <a:extLst>
              <a:ext uri="{FF2B5EF4-FFF2-40B4-BE49-F238E27FC236}">
                <a16:creationId xmlns:a16="http://schemas.microsoft.com/office/drawing/2014/main" id="{6C9ABB9C-4CBD-589A-4158-36134CEF2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092" y="3604276"/>
            <a:ext cx="6941432" cy="3236496"/>
          </a:xfrm>
          <a:prstGeom prst="rect">
            <a:avLst/>
          </a:prstGeom>
        </p:spPr>
      </p:pic>
      <p:sp>
        <p:nvSpPr>
          <p:cNvPr id="3" name="Title 1">
            <a:extLst>
              <a:ext uri="{FF2B5EF4-FFF2-40B4-BE49-F238E27FC236}">
                <a16:creationId xmlns:a16="http://schemas.microsoft.com/office/drawing/2014/main" id="{96082AD4-78A1-7FCA-E4AF-646F1D56AECD}"/>
              </a:ext>
            </a:extLst>
          </p:cNvPr>
          <p:cNvSpPr txBox="1">
            <a:spLocks/>
          </p:cNvSpPr>
          <p:nvPr/>
        </p:nvSpPr>
        <p:spPr>
          <a:xfrm>
            <a:off x="0" y="0"/>
            <a:ext cx="12192000" cy="501445"/>
          </a:xfrm>
          <a:prstGeom prst="rect">
            <a:avLst/>
          </a:prstGeom>
          <a:ln>
            <a:noFill/>
          </a:ln>
          <a:effectLst>
            <a:outerShdw blurRad="107950" dist="12700" dir="5400000" algn="ctr">
              <a:srgbClr val="000000"/>
            </a:outerShdw>
          </a:effectLst>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Franklin Gothic Medium" panose="020B0603020102020204" pitchFamily="34" charset="0"/>
                <a:ea typeface="Cambria" panose="02040503050406030204" pitchFamily="18" charset="0"/>
                <a:cs typeface="+mj-cs"/>
              </a:rPr>
              <a:t>RESULTS</a:t>
            </a:r>
            <a:endParaRPr kumimoji="0" lang="en-IN" sz="4400" b="1" i="0" u="sng"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Franklin Gothic Medium" panose="020B0603020102020204" pitchFamily="34" charset="0"/>
              <a:ea typeface="Cambria" panose="02040503050406030204" pitchFamily="18" charset="0"/>
              <a:cs typeface="+mj-cs"/>
            </a:endParaRPr>
          </a:p>
        </p:txBody>
      </p:sp>
      <p:sp>
        <p:nvSpPr>
          <p:cNvPr id="2" name="CasellaDiTesto 1">
            <a:extLst>
              <a:ext uri="{FF2B5EF4-FFF2-40B4-BE49-F238E27FC236}">
                <a16:creationId xmlns:a16="http://schemas.microsoft.com/office/drawing/2014/main" id="{F47957EE-D989-F32B-8FC5-836007AA0D82}"/>
              </a:ext>
            </a:extLst>
          </p:cNvPr>
          <p:cNvSpPr txBox="1"/>
          <p:nvPr/>
        </p:nvSpPr>
        <p:spPr>
          <a:xfrm>
            <a:off x="4481326" y="0"/>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dirty="0">
                <a:solidFill>
                  <a:prstClr val="white"/>
                </a:solidFill>
                <a:latin typeface="Century Gothic" panose="020B0502020202020204"/>
              </a:rPr>
              <a:t>16</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129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5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5054"/>
          </a:xfrm>
          <a:ln>
            <a:noFill/>
          </a:ln>
          <a:effectLst>
            <a:outerShdw blurRad="107950" dist="12700" dir="5400000" algn="ctr">
              <a:srgbClr val="000000"/>
            </a:outerShdw>
          </a:effectLst>
        </p:spPr>
        <p:txBody>
          <a:bodyPr>
            <a:normAutofit fontScale="90000"/>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CONCLUSIONS</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6" name="Slide Number Placeholder 5">
            <a:extLst>
              <a:ext uri="{FF2B5EF4-FFF2-40B4-BE49-F238E27FC236}">
                <a16:creationId xmlns:a16="http://schemas.microsoft.com/office/drawing/2014/main" id="{B5219A38-687F-4DF2-B537-39D0B8576F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2C31B-B411-4B90-8BAD-21692BA8F4B0}" type="slidenum">
              <a:rPr kumimoji="0" lang="en-IN" sz="1200" b="0" i="0" u="none" strike="noStrike" kern="1200" cap="none" spc="0" normalizeH="0" baseline="0" noProof="0" smtClean="0">
                <a:ln>
                  <a:noFill/>
                </a:ln>
                <a:solidFill>
                  <a:prstClr val="white">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N" sz="1200" b="0" i="0" u="none" strike="noStrike" kern="1200" cap="none" spc="0" normalizeH="0" baseline="0" noProof="0">
              <a:ln>
                <a:noFill/>
              </a:ln>
              <a:solidFill>
                <a:prstClr val="white">
                  <a:tint val="82000"/>
                </a:prstClr>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B34EFF64-CA9D-0D6C-7974-DA47C4AF1C1A}"/>
              </a:ext>
            </a:extLst>
          </p:cNvPr>
          <p:cNvSpPr txBox="1"/>
          <p:nvPr/>
        </p:nvSpPr>
        <p:spPr>
          <a:xfrm>
            <a:off x="80208" y="622313"/>
            <a:ext cx="6613794" cy="1785104"/>
          </a:xfrm>
          <a:prstGeom prst="rect">
            <a:avLst/>
          </a:prstGeom>
          <a:noFill/>
          <a:ln>
            <a:solidFill>
              <a:srgbClr val="FF0000"/>
            </a:solidFill>
          </a:ln>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Using plateau features for GRB redshift prediction is effective.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Can be used for predicting unknown-z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LF from </a:t>
            </a: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z</a:t>
            </a:r>
            <a:r>
              <a:rPr kumimoji="0" lang="en-US" sz="2200" b="0" i="0" u="none" strike="noStrike" kern="1200" cap="none" spc="0" normalizeH="0" baseline="-25000" noProof="0" dirty="0" err="1">
                <a:ln>
                  <a:noFill/>
                </a:ln>
                <a:solidFill>
                  <a:prstClr val="white"/>
                </a:solidFill>
                <a:effectLst/>
                <a:uLnTx/>
                <a:uFillTx/>
                <a:latin typeface="Cambria" panose="02040503050406030204" pitchFamily="18" charset="0"/>
                <a:ea typeface="Cambria" panose="02040503050406030204" pitchFamily="18" charset="0"/>
                <a:cs typeface="+mn-cs"/>
              </a:rPr>
              <a:t>obs</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and </a:t>
            </a:r>
            <a:r>
              <a:rPr kumimoji="0" lang="en-US" sz="2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z</a:t>
            </a:r>
            <a:r>
              <a:rPr kumimoji="0" lang="en-US" sz="2200" b="0" i="0" u="none" strike="noStrike" kern="1200" cap="none" spc="0" normalizeH="0" baseline="-25000" noProof="0" dirty="0" err="1">
                <a:ln>
                  <a:noFill/>
                </a:ln>
                <a:solidFill>
                  <a:prstClr val="white"/>
                </a:solidFill>
                <a:effectLst/>
                <a:uLnTx/>
                <a:uFillTx/>
                <a:latin typeface="Cambria" panose="02040503050406030204" pitchFamily="18" charset="0"/>
                <a:ea typeface="Cambria" panose="02040503050406030204" pitchFamily="18" charset="0"/>
                <a:cs typeface="+mn-cs"/>
              </a:rPr>
              <a:t>pred</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are compatible in 1</a:t>
            </a:r>
            <a:r>
              <a:rPr kumimoji="0" lang="el-GR"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σ</a:t>
            </a: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LGRB DRE discrepancy with SFR at low-z </a:t>
            </a:r>
          </a:p>
        </p:txBody>
      </p:sp>
      <p:pic>
        <p:nvPicPr>
          <p:cNvPr id="4" name="Picture 3" descr="A graph of different colored lines&#10;&#10;Description automatically generated">
            <a:extLst>
              <a:ext uri="{FF2B5EF4-FFF2-40B4-BE49-F238E27FC236}">
                <a16:creationId xmlns:a16="http://schemas.microsoft.com/office/drawing/2014/main" id="{8835C4CE-2949-C21C-682B-B2502FF33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876" y="47093"/>
            <a:ext cx="5347410" cy="2753142"/>
          </a:xfrm>
          <a:prstGeom prst="rect">
            <a:avLst/>
          </a:prstGeom>
        </p:spPr>
      </p:pic>
      <p:pic>
        <p:nvPicPr>
          <p:cNvPr id="8" name="Picture 7" descr="A graph of different colored lines&#10;&#10;Description automatically generated">
            <a:extLst>
              <a:ext uri="{FF2B5EF4-FFF2-40B4-BE49-F238E27FC236}">
                <a16:creationId xmlns:a16="http://schemas.microsoft.com/office/drawing/2014/main" id="{6C9ABB9C-4CBD-589A-4158-36134CEF2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876" y="2829731"/>
            <a:ext cx="5347410" cy="2493271"/>
          </a:xfrm>
          <a:prstGeom prst="rect">
            <a:avLst/>
          </a:prstGeom>
        </p:spPr>
      </p:pic>
      <p:pic>
        <p:nvPicPr>
          <p:cNvPr id="10" name="Picture 9" descr="A graph of a graph of a number of red and green lines&#10;&#10;Description automatically generated with medium confidence">
            <a:extLst>
              <a:ext uri="{FF2B5EF4-FFF2-40B4-BE49-F238E27FC236}">
                <a16:creationId xmlns:a16="http://schemas.microsoft.com/office/drawing/2014/main" id="{2937FB37-21BA-FBB6-D700-9810A5AC90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6552" y="2456106"/>
            <a:ext cx="2866896" cy="2866896"/>
          </a:xfrm>
          <a:prstGeom prst="rect">
            <a:avLst/>
          </a:prstGeom>
        </p:spPr>
      </p:pic>
      <p:pic>
        <p:nvPicPr>
          <p:cNvPr id="3" name="Picture 2" descr="A graph of a graph&#10;&#10;Description automatically generated with medium confidence">
            <a:extLst>
              <a:ext uri="{FF2B5EF4-FFF2-40B4-BE49-F238E27FC236}">
                <a16:creationId xmlns:a16="http://schemas.microsoft.com/office/drawing/2014/main" id="{C6E2A413-B50E-4C1B-36C3-FB854D8D00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3" y="2456106"/>
            <a:ext cx="2906252" cy="2866896"/>
          </a:xfrm>
          <a:prstGeom prst="rect">
            <a:avLst/>
          </a:prstGeom>
          <a:ln>
            <a:solidFill>
              <a:schemeClr val="bg1"/>
            </a:solidFill>
          </a:ln>
        </p:spPr>
      </p:pic>
      <p:sp>
        <p:nvSpPr>
          <p:cNvPr id="5" name="TextBox 4">
            <a:extLst>
              <a:ext uri="{FF2B5EF4-FFF2-40B4-BE49-F238E27FC236}">
                <a16:creationId xmlns:a16="http://schemas.microsoft.com/office/drawing/2014/main" id="{11353DBD-38F0-989B-F9F6-F4A7AB9B1DD0}"/>
              </a:ext>
            </a:extLst>
          </p:cNvPr>
          <p:cNvSpPr txBox="1"/>
          <p:nvPr/>
        </p:nvSpPr>
        <p:spPr>
          <a:xfrm>
            <a:off x="117772" y="5434198"/>
            <a:ext cx="12023514" cy="830997"/>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THESE PREDICTIONS CAN BE USED FOR DERIVING</a:t>
            </a:r>
            <a:r>
              <a:rPr lang="en-US" sz="2400" b="1" dirty="0">
                <a:solidFill>
                  <a:prstClr val="white"/>
                </a:solidFill>
                <a:latin typeface="Cambria" panose="02040503050406030204" pitchFamily="18" charset="0"/>
                <a:ea typeface="Cambria" panose="02040503050406030204" pitchFamily="18" charset="0"/>
              </a:rPr>
              <a:t> the rates: 11 Gpc</a:t>
            </a:r>
            <a:r>
              <a:rPr lang="en-US" sz="2400" b="1" baseline="30000" dirty="0">
                <a:solidFill>
                  <a:prstClr val="white"/>
                </a:solidFill>
                <a:latin typeface="Cambria" panose="02040503050406030204" pitchFamily="18" charset="0"/>
                <a:ea typeface="Cambria" panose="02040503050406030204" pitchFamily="18" charset="0"/>
              </a:rPr>
              <a:t>-3</a:t>
            </a:r>
            <a:r>
              <a:rPr lang="en-US" sz="2400" b="1" dirty="0">
                <a:solidFill>
                  <a:prstClr val="white"/>
                </a:solidFill>
                <a:latin typeface="Cambria" panose="02040503050406030204" pitchFamily="18" charset="0"/>
                <a:ea typeface="Cambria" panose="02040503050406030204" pitchFamily="18" charset="0"/>
              </a:rPr>
              <a:t>yr</a:t>
            </a:r>
            <a:r>
              <a:rPr lang="en-US" sz="2400" b="1" baseline="30000" dirty="0">
                <a:solidFill>
                  <a:prstClr val="white"/>
                </a:solidFill>
                <a:latin typeface="Cambria" panose="02040503050406030204" pitchFamily="18" charset="0"/>
                <a:ea typeface="Cambria" panose="02040503050406030204" pitchFamily="18" charset="0"/>
              </a:rPr>
              <a:t>-1 </a:t>
            </a:r>
            <a:r>
              <a:rPr lang="en-US" sz="2400" b="1" dirty="0">
                <a:solidFill>
                  <a:prstClr val="white"/>
                </a:solidFill>
                <a:latin typeface="Cambria" panose="02040503050406030204" pitchFamily="18" charset="0"/>
                <a:ea typeface="Cambria" panose="02040503050406030204" pitchFamily="18" charset="0"/>
              </a:rPr>
              <a:t> at z&lt;1. One order of magnitude higher than the predicted values</a:t>
            </a:r>
            <a:endPar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CasellaDiTesto 1">
            <a:extLst>
              <a:ext uri="{FF2B5EF4-FFF2-40B4-BE49-F238E27FC236}">
                <a16:creationId xmlns:a16="http://schemas.microsoft.com/office/drawing/2014/main" id="{07240983-2669-DBFF-5B5E-A31E4E522024}"/>
              </a:ext>
            </a:extLst>
          </p:cNvPr>
          <p:cNvSpPr txBox="1"/>
          <p:nvPr/>
        </p:nvSpPr>
        <p:spPr>
          <a:xfrm>
            <a:off x="5954840" y="-12103"/>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sng" strike="noStrike" kern="1200" cap="none" spc="0" normalizeH="0" baseline="0" noProof="0" dirty="0">
                <a:ln>
                  <a:noFill/>
                </a:ln>
                <a:solidFill>
                  <a:prstClr val="white"/>
                </a:solidFill>
                <a:effectLst/>
                <a:uLnTx/>
                <a:uFillTx/>
                <a:latin typeface="Century Gothic" panose="020B0502020202020204"/>
                <a:ea typeface="+mn-ea"/>
                <a:cs typeface="+mn-cs"/>
              </a:rPr>
              <a:t>17</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891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2DF3-FA07-9D39-3E17-BE5CBAFA9823}"/>
              </a:ext>
            </a:extLst>
          </p:cNvPr>
          <p:cNvSpPr>
            <a:spLocks noGrp="1"/>
          </p:cNvSpPr>
          <p:nvPr>
            <p:ph type="title"/>
          </p:nvPr>
        </p:nvSpPr>
        <p:spPr/>
        <p:txBody>
          <a:bodyPr/>
          <a:lstStyle/>
          <a:p>
            <a:r>
              <a:rPr lang="en-US" dirty="0"/>
              <a:t>    </a:t>
            </a:r>
            <a:r>
              <a:rPr lang="en-US" b="1" dirty="0"/>
              <a:t>Explanation for the excess at low-z</a:t>
            </a:r>
          </a:p>
        </p:txBody>
      </p:sp>
      <p:sp>
        <p:nvSpPr>
          <p:cNvPr id="3" name="Content Placeholder 2">
            <a:extLst>
              <a:ext uri="{FF2B5EF4-FFF2-40B4-BE49-F238E27FC236}">
                <a16:creationId xmlns:a16="http://schemas.microsoft.com/office/drawing/2014/main" id="{37C8306B-1B03-8D9D-12AE-41F533798059}"/>
              </a:ext>
            </a:extLst>
          </p:cNvPr>
          <p:cNvSpPr>
            <a:spLocks noGrp="1"/>
          </p:cNvSpPr>
          <p:nvPr>
            <p:ph idx="1"/>
          </p:nvPr>
        </p:nvSpPr>
        <p:spPr>
          <a:xfrm>
            <a:off x="435935" y="2380215"/>
            <a:ext cx="11132287" cy="3892993"/>
          </a:xfrm>
        </p:spPr>
        <p:txBody>
          <a:bodyPr>
            <a:normAutofit lnSpcReduction="10000"/>
          </a:bodyPr>
          <a:lstStyle/>
          <a:p>
            <a:r>
              <a:rPr lang="en-US" sz="2800" dirty="0"/>
              <a:t>Low-z GRBs have the same progenitors which are binary NS mergers, see Petrosian &amp; Dainotti 2024, </a:t>
            </a:r>
            <a:r>
              <a:rPr lang="en-US" sz="2800" b="0" i="0" u="sng" dirty="0" err="1">
                <a:solidFill>
                  <a:srgbClr val="5D5D5D"/>
                </a:solidFill>
                <a:effectLst/>
                <a:latin typeface="Helvetica Neue"/>
                <a:hlinkClick r:id="rId2"/>
              </a:rPr>
              <a:t>ApJ</a:t>
            </a:r>
            <a:r>
              <a:rPr lang="en-US" sz="2800" u="sng" dirty="0">
                <a:solidFill>
                  <a:srgbClr val="5D5D5D"/>
                </a:solidFill>
                <a:latin typeface="Helvetica Neue"/>
                <a:hlinkClick r:id="rId2"/>
              </a:rPr>
              <a:t>, </a:t>
            </a:r>
            <a:r>
              <a:rPr lang="en-US" sz="2800" b="0" i="0" u="sng" dirty="0">
                <a:solidFill>
                  <a:srgbClr val="5D5D5D"/>
                </a:solidFill>
                <a:effectLst/>
                <a:latin typeface="Helvetica Neue"/>
                <a:hlinkClick r:id="rId2"/>
              </a:rPr>
              <a:t>963L,12P</a:t>
            </a:r>
            <a:r>
              <a:rPr lang="en-US" sz="2800" b="0" i="0" u="sng" dirty="0">
                <a:solidFill>
                  <a:srgbClr val="5D5D5D"/>
                </a:solidFill>
                <a:effectLst/>
                <a:latin typeface="Helvetica Neue"/>
              </a:rPr>
              <a:t>. Observational instances are GRB 211211A and GRB 230307A: long GRBs associated with </a:t>
            </a:r>
            <a:r>
              <a:rPr lang="en-US" sz="2800" b="0" i="0" u="sng" dirty="0" err="1">
                <a:solidFill>
                  <a:srgbClr val="5D5D5D"/>
                </a:solidFill>
                <a:effectLst/>
                <a:latin typeface="Helvetica Neue"/>
              </a:rPr>
              <a:t>Kilonovae</a:t>
            </a:r>
            <a:r>
              <a:rPr lang="en-US" sz="2800" b="0" i="0" u="sng" dirty="0">
                <a:solidFill>
                  <a:srgbClr val="5D5D5D"/>
                </a:solidFill>
                <a:effectLst/>
                <a:latin typeface="Helvetica Neue"/>
              </a:rPr>
              <a:t>. </a:t>
            </a:r>
          </a:p>
          <a:p>
            <a:r>
              <a:rPr lang="en-US" sz="2800" dirty="0"/>
              <a:t>Following Yoon et al. (2006), the excess is related to the increase in metallicity with cosmic time, which prevents a larger fraction of massive stars from producing GRBs.</a:t>
            </a:r>
          </a:p>
          <a:p>
            <a:r>
              <a:rPr lang="en-US" sz="2800" dirty="0"/>
              <a:t>Low luminosity GRBs follow the LF, so the answer cannot be on those for the excess.</a:t>
            </a:r>
          </a:p>
        </p:txBody>
      </p:sp>
      <p:sp>
        <p:nvSpPr>
          <p:cNvPr id="4" name="CasellaDiTesto 1">
            <a:extLst>
              <a:ext uri="{FF2B5EF4-FFF2-40B4-BE49-F238E27FC236}">
                <a16:creationId xmlns:a16="http://schemas.microsoft.com/office/drawing/2014/main" id="{EFD66282-F819-4D00-0B98-16C720CCF29A}"/>
              </a:ext>
            </a:extLst>
          </p:cNvPr>
          <p:cNvSpPr txBox="1"/>
          <p:nvPr/>
        </p:nvSpPr>
        <p:spPr>
          <a:xfrm>
            <a:off x="10492614" y="323182"/>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sng" strike="noStrike" kern="1200" cap="none" spc="0" normalizeH="0" baseline="0" noProof="0" dirty="0">
                <a:ln>
                  <a:noFill/>
                </a:ln>
                <a:solidFill>
                  <a:prstClr val="white"/>
                </a:solidFill>
                <a:effectLst/>
                <a:uLnTx/>
                <a:uFillTx/>
                <a:latin typeface="Century Gothic" panose="020B0502020202020204"/>
                <a:ea typeface="+mn-ea"/>
                <a:cs typeface="+mn-cs"/>
              </a:rPr>
              <a:t>18</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76940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6CF5-0F1F-E036-49DC-CC9F3A51E537}"/>
              </a:ext>
            </a:extLst>
          </p:cNvPr>
          <p:cNvSpPr>
            <a:spLocks noGrp="1"/>
          </p:cNvSpPr>
          <p:nvPr>
            <p:ph type="title"/>
          </p:nvPr>
        </p:nvSpPr>
        <p:spPr>
          <a:xfrm>
            <a:off x="1356972" y="838200"/>
            <a:ext cx="8761413" cy="706964"/>
          </a:xfrm>
        </p:spPr>
        <p:txBody>
          <a:bodyPr/>
          <a:lstStyle/>
          <a:p>
            <a:r>
              <a:rPr lang="en-US" b="1" dirty="0"/>
              <a:t>The generalization and the training set</a:t>
            </a:r>
          </a:p>
        </p:txBody>
      </p:sp>
      <p:pic>
        <p:nvPicPr>
          <p:cNvPr id="5" name="Content Placeholder 4" descr="A graph of a training set&#10;&#10;Description automatically generated">
            <a:extLst>
              <a:ext uri="{FF2B5EF4-FFF2-40B4-BE49-F238E27FC236}">
                <a16:creationId xmlns:a16="http://schemas.microsoft.com/office/drawing/2014/main" id="{45A4AE96-2D3B-0919-66F5-EF9802D7AF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241" y="2232838"/>
            <a:ext cx="7687339" cy="4380614"/>
          </a:xfrm>
        </p:spPr>
      </p:pic>
      <p:sp>
        <p:nvSpPr>
          <p:cNvPr id="6" name="Rectangle 5">
            <a:extLst>
              <a:ext uri="{FF2B5EF4-FFF2-40B4-BE49-F238E27FC236}">
                <a16:creationId xmlns:a16="http://schemas.microsoft.com/office/drawing/2014/main" id="{12C18C8F-8EEE-DC65-70E7-C38E0095CAE9}"/>
              </a:ext>
            </a:extLst>
          </p:cNvPr>
          <p:cNvSpPr/>
          <p:nvPr/>
        </p:nvSpPr>
        <p:spPr>
          <a:xfrm>
            <a:off x="8367823" y="2158410"/>
            <a:ext cx="3264196" cy="16267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Based on the X-ray redshift sample</a:t>
            </a:r>
          </a:p>
          <a:p>
            <a:pPr algn="ctr"/>
            <a:r>
              <a:rPr lang="en-US" b="1" i="0" dirty="0">
                <a:solidFill>
                  <a:schemeClr val="bg1"/>
                </a:solidFill>
                <a:effectLst/>
                <a:latin typeface="Helvetica Neue"/>
              </a:rPr>
              <a:t>Dainotti</a:t>
            </a:r>
            <a:r>
              <a:rPr lang="en-US" b="1" dirty="0">
                <a:solidFill>
                  <a:schemeClr val="bg1"/>
                </a:solidFill>
                <a:latin typeface="Helvetica Neue"/>
              </a:rPr>
              <a:t>, … Pollo </a:t>
            </a:r>
            <a:r>
              <a:rPr lang="en-US" b="1" i="0" dirty="0">
                <a:solidFill>
                  <a:schemeClr val="bg1"/>
                </a:solidFill>
                <a:effectLst/>
                <a:latin typeface="Helvetica Neue"/>
              </a:rPr>
              <a:t>et al. 2024, </a:t>
            </a:r>
            <a:r>
              <a:rPr lang="en-US" b="1" i="0" dirty="0" err="1">
                <a:solidFill>
                  <a:schemeClr val="bg1"/>
                </a:solidFill>
                <a:effectLst/>
                <a:latin typeface="Helvetica Neue"/>
              </a:rPr>
              <a:t>ApJS</a:t>
            </a:r>
            <a:r>
              <a:rPr lang="en-US" b="1" i="0" dirty="0">
                <a:solidFill>
                  <a:schemeClr val="bg1"/>
                </a:solidFill>
                <a:effectLst/>
                <a:latin typeface="Helvetica Neue"/>
              </a:rPr>
              <a:t>, 271, 1, id.22.</a:t>
            </a:r>
            <a:endParaRPr lang="en-US" b="1" dirty="0">
              <a:solidFill>
                <a:schemeClr val="bg1"/>
              </a:solidFill>
            </a:endParaRPr>
          </a:p>
          <a:p>
            <a:pPr algn="ctr"/>
            <a:endParaRPr lang="en-US" b="1" dirty="0"/>
          </a:p>
          <a:p>
            <a:pPr algn="ctr"/>
            <a:endParaRPr lang="en-US" b="1" dirty="0"/>
          </a:p>
        </p:txBody>
      </p:sp>
      <p:sp>
        <p:nvSpPr>
          <p:cNvPr id="7" name="Rectangle 6">
            <a:extLst>
              <a:ext uri="{FF2B5EF4-FFF2-40B4-BE49-F238E27FC236}">
                <a16:creationId xmlns:a16="http://schemas.microsoft.com/office/drawing/2014/main" id="{55B30BCD-2863-6164-82D6-81636E13313D}"/>
              </a:ext>
            </a:extLst>
          </p:cNvPr>
          <p:cNvSpPr/>
          <p:nvPr/>
        </p:nvSpPr>
        <p:spPr>
          <a:xfrm>
            <a:off x="8633636" y="4561366"/>
            <a:ext cx="2690038" cy="14584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Distributions of </a:t>
            </a:r>
            <a:r>
              <a:rPr lang="en-US" b="1" dirty="0" err="1"/>
              <a:t>logTa</a:t>
            </a:r>
            <a:r>
              <a:rPr lang="en-US" b="1" dirty="0"/>
              <a:t> and log NH are different between the training set and the generalization set</a:t>
            </a:r>
          </a:p>
        </p:txBody>
      </p:sp>
      <p:sp>
        <p:nvSpPr>
          <p:cNvPr id="3" name="CasellaDiTesto 1">
            <a:extLst>
              <a:ext uri="{FF2B5EF4-FFF2-40B4-BE49-F238E27FC236}">
                <a16:creationId xmlns:a16="http://schemas.microsoft.com/office/drawing/2014/main" id="{038EBE92-FDA4-B856-62BA-4BF16C947844}"/>
              </a:ext>
            </a:extLst>
          </p:cNvPr>
          <p:cNvSpPr txBox="1"/>
          <p:nvPr/>
        </p:nvSpPr>
        <p:spPr>
          <a:xfrm>
            <a:off x="10460716" y="204323"/>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u="sng" dirty="0">
                <a:solidFill>
                  <a:prstClr val="white"/>
                </a:solidFill>
                <a:latin typeface="Century Gothic" panose="020B0502020202020204"/>
              </a:rPr>
              <a:t>19</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458198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0BF0-5CB2-1C90-57C4-523372FD684C}"/>
              </a:ext>
            </a:extLst>
          </p:cNvPr>
          <p:cNvSpPr>
            <a:spLocks noGrp="1"/>
          </p:cNvSpPr>
          <p:nvPr>
            <p:ph type="title"/>
          </p:nvPr>
        </p:nvSpPr>
        <p:spPr/>
        <p:txBody>
          <a:bodyPr/>
          <a:lstStyle/>
          <a:p>
            <a:r>
              <a:rPr lang="en-US" dirty="0"/>
              <a:t>				</a:t>
            </a:r>
            <a:r>
              <a:rPr lang="en-US" b="1" dirty="0"/>
              <a:t>The relative influence</a:t>
            </a:r>
          </a:p>
        </p:txBody>
      </p:sp>
      <p:pic>
        <p:nvPicPr>
          <p:cNvPr id="5" name="Content Placeholder 4" descr="A graph with different colored bars&#10;&#10;Description automatically generated">
            <a:extLst>
              <a:ext uri="{FF2B5EF4-FFF2-40B4-BE49-F238E27FC236}">
                <a16:creationId xmlns:a16="http://schemas.microsoft.com/office/drawing/2014/main" id="{4745EC4F-8D64-56F8-17A9-9E446F8131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4" y="2739640"/>
            <a:ext cx="7222607" cy="3895075"/>
          </a:xfrm>
        </p:spPr>
      </p:pic>
      <p:sp>
        <p:nvSpPr>
          <p:cNvPr id="6" name="Rectangle 5">
            <a:extLst>
              <a:ext uri="{FF2B5EF4-FFF2-40B4-BE49-F238E27FC236}">
                <a16:creationId xmlns:a16="http://schemas.microsoft.com/office/drawing/2014/main" id="{7480FCBE-106A-9D85-C11B-FB0B07F78D97}"/>
              </a:ext>
            </a:extLst>
          </p:cNvPr>
          <p:cNvSpPr/>
          <p:nvPr/>
        </p:nvSpPr>
        <p:spPr>
          <a:xfrm>
            <a:off x="8176437" y="2902688"/>
            <a:ext cx="3296093" cy="2328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The Dainotti 3D plane is naturally recovered</a:t>
            </a:r>
          </a:p>
        </p:txBody>
      </p:sp>
      <p:sp>
        <p:nvSpPr>
          <p:cNvPr id="3" name="CasellaDiTesto 1">
            <a:extLst>
              <a:ext uri="{FF2B5EF4-FFF2-40B4-BE49-F238E27FC236}">
                <a16:creationId xmlns:a16="http://schemas.microsoft.com/office/drawing/2014/main" id="{D338D3D9-64A0-E790-10AB-789E665ADFF2}"/>
              </a:ext>
            </a:extLst>
          </p:cNvPr>
          <p:cNvSpPr txBox="1"/>
          <p:nvPr/>
        </p:nvSpPr>
        <p:spPr>
          <a:xfrm>
            <a:off x="10460716" y="236220"/>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u="sng" dirty="0">
                <a:solidFill>
                  <a:prstClr val="white"/>
                </a:solidFill>
                <a:latin typeface="Century Gothic" panose="020B0502020202020204"/>
              </a:rPr>
              <a:t>20</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756433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10528C85-FBCB-4086-51AA-7DC795A01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984" y="136526"/>
            <a:ext cx="4273837" cy="268831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707206C9-C6C9-5B3F-598A-0CD1869F3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37284"/>
            <a:ext cx="4958321" cy="3065144"/>
          </a:xfrm>
          <a:prstGeom prst="rect">
            <a:avLst/>
          </a:prstGeom>
          <a:ln>
            <a:solidFill>
              <a:schemeClr val="bg1"/>
            </a:solidFill>
          </a:ln>
        </p:spPr>
      </p:pic>
      <p:sp>
        <p:nvSpPr>
          <p:cNvPr id="3" name="Content Placeholder 2">
            <a:extLst>
              <a:ext uri="{FF2B5EF4-FFF2-40B4-BE49-F238E27FC236}">
                <a16:creationId xmlns:a16="http://schemas.microsoft.com/office/drawing/2014/main" id="{0EB883EA-0562-4A13-BAB9-03E10836D8ED}"/>
              </a:ext>
            </a:extLst>
          </p:cNvPr>
          <p:cNvSpPr>
            <a:spLocks noGrp="1"/>
          </p:cNvSpPr>
          <p:nvPr>
            <p:ph idx="1"/>
          </p:nvPr>
        </p:nvSpPr>
        <p:spPr>
          <a:xfrm>
            <a:off x="0" y="1501011"/>
            <a:ext cx="6304547" cy="5037901"/>
          </a:xfrm>
        </p:spPr>
        <p:txBody>
          <a:bodyPr>
            <a:normAutofit fontScale="92500" lnSpcReduction="10000"/>
          </a:bodyPr>
          <a:lstStyle/>
          <a:p>
            <a:r>
              <a:rPr lang="en-US" sz="3200" dirty="0">
                <a:latin typeface="Cambria" panose="02040503050406030204" pitchFamily="18" charset="0"/>
                <a:ea typeface="Cambria" panose="02040503050406030204" pitchFamily="18" charset="0"/>
              </a:rPr>
              <a:t>a webapp</a:t>
            </a:r>
            <a:br>
              <a:rPr lang="en-US" sz="3200" dirty="0">
                <a:latin typeface="Cambria" panose="02040503050406030204" pitchFamily="18" charset="0"/>
                <a:ea typeface="Cambria" panose="02040503050406030204" pitchFamily="18" charset="0"/>
              </a:rPr>
            </a:br>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Expanded methodology with more data </a:t>
            </a:r>
            <a:br>
              <a:rPr lang="en-US" sz="3200" dirty="0">
                <a:latin typeface="Cambria" panose="02040503050406030204" pitchFamily="18" charset="0"/>
                <a:ea typeface="Cambria" panose="02040503050406030204" pitchFamily="18" charset="0"/>
              </a:rPr>
            </a:br>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Applying to GRBs without redshift</a:t>
            </a:r>
          </a:p>
          <a:p>
            <a:pPr marL="0" indent="0">
              <a:buNone/>
            </a:pPr>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Narendra, Dainotti, .. Pollo et al. A&amp;A, </a:t>
            </a:r>
            <a:br>
              <a:rPr lang="en-US" sz="3200" dirty="0"/>
            </a:br>
            <a:r>
              <a:rPr lang="en-US" dirty="0"/>
              <a:t>2025A&amp;A...698A..92N</a:t>
            </a:r>
            <a:br>
              <a:rPr lang="en-US" sz="3200" dirty="0">
                <a:latin typeface="Cambria" panose="02040503050406030204" pitchFamily="18" charset="0"/>
                <a:ea typeface="Cambria" panose="02040503050406030204" pitchFamily="18" charset="0"/>
              </a:rPr>
            </a:br>
            <a:endParaRPr lang="en-US" sz="3200" dirty="0">
              <a:latin typeface="Cambria" panose="02040503050406030204" pitchFamily="18" charset="0"/>
              <a:ea typeface="Cambria" panose="02040503050406030204" pitchFamily="18" charset="0"/>
            </a:endParaRPr>
          </a:p>
          <a:p>
            <a:pPr algn="just"/>
            <a:endParaRPr lang="en-IN" sz="3200" dirty="0">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id="{C556D135-A6B2-E035-3883-C1EDAB3C87BE}"/>
              </a:ext>
            </a:extLst>
          </p:cNvPr>
          <p:cNvSpPr txBox="1"/>
          <p:nvPr/>
        </p:nvSpPr>
        <p:spPr>
          <a:xfrm>
            <a:off x="0" y="94045"/>
            <a:ext cx="9905998" cy="1193579"/>
          </a:xfrm>
          <a:prstGeom prst="rect">
            <a:avLst/>
          </a:prstGeom>
          <a:ln>
            <a:noFill/>
          </a:ln>
          <a:effectLst>
            <a:outerShdw blurRad="107950" dist="12700" dir="5400000" algn="ctr">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all" spc="0" normalizeH="0" baseline="0" noProof="0" dirty="0">
                <a:ln>
                  <a:noFill/>
                </a:ln>
                <a:solidFill>
                  <a:prstClr val="white"/>
                </a:solidFill>
                <a:effectLst>
                  <a:outerShdw blurRad="50800" dist="38100" dir="2700000" algn="tl" rotWithShape="0">
                    <a:prstClr val="black">
                      <a:alpha val="40000"/>
                    </a:prstClr>
                  </a:outerShdw>
                </a:effectLst>
                <a:uLnTx/>
                <a:uFillTx/>
                <a:latin typeface="Franklin Gothic Medium" panose="020B0603020102020204" pitchFamily="34" charset="0"/>
                <a:ea typeface="Cambria" panose="02040503050406030204" pitchFamily="18" charset="0"/>
                <a:cs typeface="+mj-cs"/>
              </a:rPr>
              <a:t>current work</a:t>
            </a:r>
            <a:endParaRPr kumimoji="0" lang="en-IN" sz="3600" b="1" i="0" u="sng" strike="noStrike" kern="1200" cap="all" spc="0" normalizeH="0" baseline="0" noProof="0" dirty="0">
              <a:ln>
                <a:noFill/>
              </a:ln>
              <a:solidFill>
                <a:prstClr val="white"/>
              </a:solidFill>
              <a:effectLst>
                <a:outerShdw blurRad="50800" dist="38100" dir="2700000" algn="tl" rotWithShape="0">
                  <a:prstClr val="black">
                    <a:alpha val="40000"/>
                  </a:prstClr>
                </a:outerShdw>
              </a:effectLst>
              <a:uLnTx/>
              <a:uFillTx/>
              <a:latin typeface="Franklin Gothic Medium" panose="020B0603020102020204" pitchFamily="34" charset="0"/>
              <a:ea typeface="Cambria" panose="02040503050406030204" pitchFamily="18" charset="0"/>
              <a:cs typeface="+mj-cs"/>
            </a:endParaRPr>
          </a:p>
        </p:txBody>
      </p:sp>
      <p:sp>
        <p:nvSpPr>
          <p:cNvPr id="2" name="Slide Number Placeholder 1">
            <a:extLst>
              <a:ext uri="{FF2B5EF4-FFF2-40B4-BE49-F238E27FC236}">
                <a16:creationId xmlns:a16="http://schemas.microsoft.com/office/drawing/2014/main" id="{DAAFCADC-F61F-6C0E-7557-62726BA800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2C31B-B411-4B90-8BAD-21692BA8F4B0}" type="slidenum">
              <a:rPr kumimoji="0" lang="en-IN" sz="1200" b="0" i="0" u="none" strike="noStrike" kern="1200" cap="none" spc="0" normalizeH="0" baseline="0" noProof="0" smtClean="0">
                <a:ln>
                  <a:noFill/>
                </a:ln>
                <a:solidFill>
                  <a:prstClr val="white">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N" sz="1200" b="0" i="0" u="none" strike="noStrike" kern="1200" cap="none" spc="0" normalizeH="0" baseline="0" noProof="0">
              <a:ln>
                <a:noFill/>
              </a:ln>
              <a:solidFill>
                <a:prstClr val="white">
                  <a:tint val="82000"/>
                </a:prstClr>
              </a:solidFill>
              <a:effectLst/>
              <a:uLnTx/>
              <a:uFillTx/>
              <a:latin typeface="Aptos" panose="02110004020202020204"/>
              <a:ea typeface="+mn-ea"/>
              <a:cs typeface="+mn-cs"/>
            </a:endParaRPr>
          </a:p>
        </p:txBody>
      </p:sp>
      <p:pic>
        <p:nvPicPr>
          <p:cNvPr id="6" name="Picture 5" descr="A black and white image of a sound wave&#10;&#10;Description automatically generated">
            <a:extLst>
              <a:ext uri="{FF2B5EF4-FFF2-40B4-BE49-F238E27FC236}">
                <a16:creationId xmlns:a16="http://schemas.microsoft.com/office/drawing/2014/main" id="{D371EF44-9728-BCFF-2F6F-1374EE8B4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7579" y="4074118"/>
            <a:ext cx="4301295" cy="2688309"/>
          </a:xfrm>
          <a:prstGeom prst="rect">
            <a:avLst/>
          </a:prstGeom>
          <a:ln>
            <a:solidFill>
              <a:schemeClr val="bg1"/>
            </a:solidFill>
          </a:ln>
        </p:spPr>
      </p:pic>
      <p:sp>
        <p:nvSpPr>
          <p:cNvPr id="5" name="CasellaDiTesto 1">
            <a:extLst>
              <a:ext uri="{FF2B5EF4-FFF2-40B4-BE49-F238E27FC236}">
                <a16:creationId xmlns:a16="http://schemas.microsoft.com/office/drawing/2014/main" id="{D29CC0A3-98D2-C4DE-6FEC-23D279C832D0}"/>
              </a:ext>
            </a:extLst>
          </p:cNvPr>
          <p:cNvSpPr txBox="1"/>
          <p:nvPr/>
        </p:nvSpPr>
        <p:spPr>
          <a:xfrm>
            <a:off x="533789" y="6198255"/>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u="sng" dirty="0">
                <a:solidFill>
                  <a:prstClr val="white"/>
                </a:solidFill>
                <a:latin typeface="Century Gothic" panose="020B0502020202020204"/>
              </a:rPr>
              <a:t>21</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88532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DD689-F3AB-7825-B04D-5F4796F4641E}"/>
              </a:ext>
            </a:extLst>
          </p:cNvPr>
          <p:cNvSpPr>
            <a:spLocks noGrp="1"/>
          </p:cNvSpPr>
          <p:nvPr>
            <p:ph type="title"/>
          </p:nvPr>
        </p:nvSpPr>
        <p:spPr>
          <a:xfrm>
            <a:off x="875415" y="237745"/>
            <a:ext cx="10797362" cy="523220"/>
          </a:xfrm>
        </p:spPr>
        <p:txBody>
          <a:bodyPr>
            <a:normAutofit fontScale="90000"/>
          </a:bodyPr>
          <a:lstStyle/>
          <a:p>
            <a:r>
              <a:rPr lang="en-US" b="1" dirty="0" err="1"/>
              <a:t>Superlearner</a:t>
            </a:r>
            <a:r>
              <a:rPr lang="en-US" b="1" dirty="0"/>
              <a:t> applied for Classification</a:t>
            </a:r>
          </a:p>
        </p:txBody>
      </p:sp>
      <p:pic>
        <p:nvPicPr>
          <p:cNvPr id="5" name="Content Placeholder 4" descr="A screenshot of a computer&#10;&#10;AI-generated content may be incorrect.">
            <a:extLst>
              <a:ext uri="{FF2B5EF4-FFF2-40B4-BE49-F238E27FC236}">
                <a16:creationId xmlns:a16="http://schemas.microsoft.com/office/drawing/2014/main" id="{2A776A5C-567A-9964-4264-6F992F80F2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841" y="903409"/>
            <a:ext cx="6602820" cy="2183830"/>
          </a:xfrm>
        </p:spPr>
      </p:pic>
      <p:sp>
        <p:nvSpPr>
          <p:cNvPr id="6" name="Rectangle 5">
            <a:extLst>
              <a:ext uri="{FF2B5EF4-FFF2-40B4-BE49-F238E27FC236}">
                <a16:creationId xmlns:a16="http://schemas.microsoft.com/office/drawing/2014/main" id="{42A0B993-EF72-9159-C3EF-E94A18090795}"/>
              </a:ext>
            </a:extLst>
          </p:cNvPr>
          <p:cNvSpPr/>
          <p:nvPr/>
        </p:nvSpPr>
        <p:spPr>
          <a:xfrm>
            <a:off x="187841" y="3013780"/>
            <a:ext cx="5688419" cy="909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bg1"/>
                </a:solidFill>
                <a:effectLst/>
                <a:latin typeface="Helvetica Neue"/>
              </a:rPr>
              <a:t>The Astrophysical Journal Supplement Series, Volume 277, Issue 1, id.31, 34.</a:t>
            </a:r>
            <a:endParaRPr lang="en-US" b="1" dirty="0">
              <a:solidFill>
                <a:schemeClr val="bg1"/>
              </a:solidFill>
            </a:endParaRPr>
          </a:p>
        </p:txBody>
      </p:sp>
      <p:sp>
        <p:nvSpPr>
          <p:cNvPr id="8" name="TextBox 7">
            <a:extLst>
              <a:ext uri="{FF2B5EF4-FFF2-40B4-BE49-F238E27FC236}">
                <a16:creationId xmlns:a16="http://schemas.microsoft.com/office/drawing/2014/main" id="{54D6A210-96BD-6E6F-236B-B9B7A683D1AF}"/>
              </a:ext>
            </a:extLst>
          </p:cNvPr>
          <p:cNvSpPr txBox="1"/>
          <p:nvPr/>
        </p:nvSpPr>
        <p:spPr>
          <a:xfrm>
            <a:off x="466028" y="5158315"/>
            <a:ext cx="5888662" cy="1200329"/>
          </a:xfrm>
          <a:prstGeom prst="rect">
            <a:avLst/>
          </a:prstGeom>
          <a:noFill/>
        </p:spPr>
        <p:txBody>
          <a:bodyPr wrap="square">
            <a:spAutoFit/>
          </a:bodyPr>
          <a:lstStyle/>
          <a:p>
            <a:r>
              <a:rPr lang="en-US" b="1" dirty="0">
                <a:latin typeface="Helvetica Neue"/>
              </a:rPr>
              <a:t>A</a:t>
            </a:r>
            <a:r>
              <a:rPr lang="en-US" b="1" i="0" dirty="0">
                <a:effectLst/>
                <a:latin typeface="Helvetica Neue"/>
              </a:rPr>
              <a:t> sensitivity of 87% and 89% with a balanced sampling for both </a:t>
            </a:r>
            <a:r>
              <a:rPr lang="en-US" b="1" i="0" dirty="0" err="1">
                <a:effectLst/>
                <a:latin typeface="Helvetica Neue"/>
              </a:rPr>
              <a:t>z</a:t>
            </a:r>
            <a:r>
              <a:rPr lang="en-US" b="1" i="0" baseline="-25000" dirty="0" err="1">
                <a:effectLst/>
                <a:latin typeface="Helvetica Neue"/>
              </a:rPr>
              <a:t>t</a:t>
            </a:r>
            <a:r>
              <a:rPr lang="en-US" b="1" i="0" dirty="0">
                <a:effectLst/>
                <a:latin typeface="Helvetica Neue"/>
              </a:rPr>
              <a:t> = 3.0 and </a:t>
            </a:r>
            <a:r>
              <a:rPr lang="en-US" b="1" i="0" dirty="0" err="1">
                <a:effectLst/>
                <a:latin typeface="Helvetica Neue"/>
              </a:rPr>
              <a:t>z</a:t>
            </a:r>
            <a:r>
              <a:rPr lang="en-US" b="1" i="0" baseline="-25000" dirty="0" err="1">
                <a:effectLst/>
                <a:latin typeface="Helvetica Neue"/>
              </a:rPr>
              <a:t>t</a:t>
            </a:r>
            <a:r>
              <a:rPr lang="en-US" b="1" i="0" dirty="0">
                <a:effectLst/>
                <a:latin typeface="Helvetica Neue"/>
              </a:rPr>
              <a:t> = 3.5, respectively</a:t>
            </a:r>
            <a:r>
              <a:rPr lang="en-US" b="1" dirty="0">
                <a:latin typeface="Helvetica Neue"/>
                <a:sym typeface="Wingdings" panose="05000000000000000000" pitchFamily="2" charset="2"/>
              </a:rPr>
              <a:t> </a:t>
            </a:r>
          </a:p>
          <a:p>
            <a:r>
              <a:rPr lang="en-US" b="1" i="0" dirty="0">
                <a:effectLst/>
                <a:latin typeface="Helvetica Neue"/>
              </a:rPr>
              <a:t>9% and 11% increase in the sensitivity over random forest used alone.</a:t>
            </a:r>
            <a:endParaRPr lang="en-US" b="1" dirty="0"/>
          </a:p>
        </p:txBody>
      </p:sp>
      <p:sp>
        <p:nvSpPr>
          <p:cNvPr id="10" name="TextBox 9">
            <a:extLst>
              <a:ext uri="{FF2B5EF4-FFF2-40B4-BE49-F238E27FC236}">
                <a16:creationId xmlns:a16="http://schemas.microsoft.com/office/drawing/2014/main" id="{8EAD320C-AC01-DE27-4BAC-F320669207E8}"/>
              </a:ext>
            </a:extLst>
          </p:cNvPr>
          <p:cNvSpPr txBox="1"/>
          <p:nvPr/>
        </p:nvSpPr>
        <p:spPr>
          <a:xfrm>
            <a:off x="1034903" y="4169486"/>
            <a:ext cx="5061097" cy="584775"/>
          </a:xfrm>
          <a:prstGeom prst="rect">
            <a:avLst/>
          </a:prstGeom>
          <a:noFill/>
        </p:spPr>
        <p:txBody>
          <a:bodyPr wrap="square">
            <a:spAutoFit/>
          </a:bodyPr>
          <a:lstStyle/>
          <a:p>
            <a:r>
              <a:rPr lang="en-US" sz="3200" b="1" dirty="0"/>
              <a:t>Sensitivity = TP /(TP+FN)</a:t>
            </a:r>
          </a:p>
        </p:txBody>
      </p:sp>
      <p:pic>
        <p:nvPicPr>
          <p:cNvPr id="12" name="Picture 11" descr="A graph of a number of multicolored lines&#10;&#10;AI-generated content may be incorrect.">
            <a:extLst>
              <a:ext uri="{FF2B5EF4-FFF2-40B4-BE49-F238E27FC236}">
                <a16:creationId xmlns:a16="http://schemas.microsoft.com/office/drawing/2014/main" id="{3ADAF85C-2146-C32C-320B-29D0EB390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309" y="2236862"/>
            <a:ext cx="5149850" cy="4279900"/>
          </a:xfrm>
          <a:prstGeom prst="rect">
            <a:avLst/>
          </a:prstGeom>
        </p:spPr>
      </p:pic>
      <p:sp>
        <p:nvSpPr>
          <p:cNvPr id="3" name="CasellaDiTesto 1">
            <a:extLst>
              <a:ext uri="{FF2B5EF4-FFF2-40B4-BE49-F238E27FC236}">
                <a16:creationId xmlns:a16="http://schemas.microsoft.com/office/drawing/2014/main" id="{BE3D649E-42FD-2B26-A76C-FB98C53910F0}"/>
              </a:ext>
            </a:extLst>
          </p:cNvPr>
          <p:cNvSpPr txBox="1"/>
          <p:nvPr/>
        </p:nvSpPr>
        <p:spPr>
          <a:xfrm>
            <a:off x="11395337" y="79628"/>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u="sng" dirty="0">
                <a:solidFill>
                  <a:prstClr val="white"/>
                </a:solidFill>
                <a:latin typeface="Century Gothic" panose="020B0502020202020204"/>
              </a:rPr>
              <a:t>22</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6923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25C55-BDF1-E75B-384E-CC1F9DB38636}"/>
            </a:ext>
          </a:extLst>
        </p:cNvPr>
        <p:cNvGrpSpPr/>
        <p:nvPr/>
      </p:nvGrpSpPr>
      <p:grpSpPr>
        <a:xfrm>
          <a:off x="0" y="0"/>
          <a:ext cx="0" cy="0"/>
          <a:chOff x="0" y="0"/>
          <a:chExt cx="0" cy="0"/>
        </a:xfrm>
      </p:grpSpPr>
      <p:sp>
        <p:nvSpPr>
          <p:cNvPr id="11" name="CasellaDiTesto 10">
            <a:extLst>
              <a:ext uri="{FF2B5EF4-FFF2-40B4-BE49-F238E27FC236}">
                <a16:creationId xmlns:a16="http://schemas.microsoft.com/office/drawing/2014/main" id="{CF5EBCB0-E97F-2C20-86F2-18FD9B86F770}"/>
              </a:ext>
            </a:extLst>
          </p:cNvPr>
          <p:cNvSpPr txBox="1"/>
          <p:nvPr/>
        </p:nvSpPr>
        <p:spPr>
          <a:xfrm>
            <a:off x="1065093" y="7717222"/>
            <a:ext cx="465286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Century Gothic" panose="020B0502020202020204"/>
                <a:ea typeface="+mn-ea"/>
                <a:cs typeface="+mn-cs"/>
              </a:rPr>
              <a:t>M. G. Dainotti, et al., 2021, ApJ, 912, 150</a:t>
            </a:r>
            <a:endPar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3" name="Immagine 2">
            <a:extLst>
              <a:ext uri="{FF2B5EF4-FFF2-40B4-BE49-F238E27FC236}">
                <a16:creationId xmlns:a16="http://schemas.microsoft.com/office/drawing/2014/main" id="{A113CEA2-E2B3-8B7B-8BBF-C321A8CBF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5" y="0"/>
            <a:ext cx="12192000" cy="6858000"/>
          </a:xfrm>
          <a:prstGeom prst="rect">
            <a:avLst/>
          </a:prstGeom>
        </p:spPr>
      </p:pic>
      <p:sp>
        <p:nvSpPr>
          <p:cNvPr id="4" name="CasellaDiTesto 3">
            <a:extLst>
              <a:ext uri="{FF2B5EF4-FFF2-40B4-BE49-F238E27FC236}">
                <a16:creationId xmlns:a16="http://schemas.microsoft.com/office/drawing/2014/main" id="{A0D64D80-BD09-672C-50B2-63EE296138D7}"/>
              </a:ext>
            </a:extLst>
          </p:cNvPr>
          <p:cNvSpPr txBox="1"/>
          <p:nvPr/>
        </p:nvSpPr>
        <p:spPr>
          <a:xfrm>
            <a:off x="7835930" y="6368370"/>
            <a:ext cx="4439505" cy="261610"/>
          </a:xfrm>
          <a:prstGeom prst="rect">
            <a:avLst/>
          </a:prstGeom>
          <a:noFill/>
        </p:spPr>
        <p:txBody>
          <a:bodyPr wrap="square">
            <a:spAutoFit/>
          </a:bodyPr>
          <a:lstStyle/>
          <a:p>
            <a:pPr lvl="0">
              <a:defRPr/>
            </a:pPr>
            <a:r>
              <a:rPr kumimoji="0" lang="it-IT" sz="1100" b="0" i="1" u="none" strike="noStrike" kern="1200" cap="none" spc="0" normalizeH="0" baseline="0" noProof="0" dirty="0">
                <a:ln>
                  <a:noFill/>
                </a:ln>
                <a:solidFill>
                  <a:srgbClr val="FF0000"/>
                </a:solidFill>
                <a:effectLst/>
                <a:uLnTx/>
                <a:uFillTx/>
                <a:latin typeface="Century Gothic" panose="020B0502020202020204"/>
                <a:ea typeface="+mn-ea"/>
                <a:cs typeface="+mn-cs"/>
              </a:rPr>
              <a:t>From M. G. Dainotti et al. 2025 (JHEAP </a:t>
            </a:r>
            <a:r>
              <a:rPr lang="en-US" sz="1050" dirty="0">
                <a:hlinkClick r:id="rId3" tooltip="Go to table of contents for this volume/issue"/>
              </a:rPr>
              <a:t>48</a:t>
            </a:r>
            <a:r>
              <a:rPr lang="en-US" sz="1050" dirty="0"/>
              <a:t>, August 2025, 100405</a:t>
            </a:r>
            <a:r>
              <a:rPr kumimoji="0" lang="it-IT" sz="1050" b="0" i="1" u="none" strike="noStrike" kern="1200" cap="none" spc="0" normalizeH="0" baseline="0" noProof="0" dirty="0">
                <a:ln>
                  <a:noFill/>
                </a:ln>
                <a:solidFill>
                  <a:srgbClr val="FF0000"/>
                </a:solidFill>
                <a:effectLst/>
                <a:uLnTx/>
                <a:uFillTx/>
                <a:ea typeface="+mn-ea"/>
                <a:cs typeface="+mn-cs"/>
              </a:rPr>
              <a:t>)</a:t>
            </a:r>
          </a:p>
        </p:txBody>
      </p:sp>
    </p:spTree>
    <p:extLst>
      <p:ext uri="{BB962C8B-B14F-4D97-AF65-F5344CB8AC3E}">
        <p14:creationId xmlns:p14="http://schemas.microsoft.com/office/powerpoint/2010/main" val="4072416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43233"/>
            <a:ext cx="11360800" cy="763600"/>
          </a:xfrm>
          <a:prstGeom prst="rect">
            <a:avLst/>
          </a:prstGeom>
        </p:spPr>
        <p:txBody>
          <a:bodyPr spcFirstLastPara="1" wrap="square" lIns="121900" tIns="121900" rIns="121900" bIns="121900" anchor="t" anchorCtr="0">
            <a:noAutofit/>
          </a:bodyPr>
          <a:lstStyle/>
          <a:p>
            <a:pPr>
              <a:buSzPts val="990"/>
            </a:pPr>
            <a:r>
              <a:rPr lang="en" sz="3227" b="1" dirty="0"/>
              <a:t>Gamma-Ray Burst Light Curve Reconstruction: A Comparative Machine and Deep Learning Analysis</a:t>
            </a:r>
            <a:br>
              <a:rPr lang="en" sz="3227" b="1" dirty="0"/>
            </a:br>
            <a:r>
              <a:rPr lang="en" sz="3227" b="1" dirty="0"/>
              <a:t>(ApJS accepted, Machanda, Gupta</a:t>
            </a:r>
            <a:r>
              <a:rPr lang="en" sz="3227" b="1"/>
              <a:t>, Dainotti, Suzanna, et </a:t>
            </a:r>
            <a:r>
              <a:rPr lang="en" sz="3227" b="1" dirty="0"/>
              <a:t>al.)</a:t>
            </a:r>
            <a:endParaRPr sz="3227" b="1" dirty="0"/>
          </a:p>
        </p:txBody>
      </p:sp>
      <p:sp>
        <p:nvSpPr>
          <p:cNvPr id="55" name="Google Shape;55;p13"/>
          <p:cNvSpPr txBox="1">
            <a:spLocks noGrp="1"/>
          </p:cNvSpPr>
          <p:nvPr>
            <p:ph type="body" idx="1"/>
          </p:nvPr>
        </p:nvSpPr>
        <p:spPr>
          <a:xfrm>
            <a:off x="374351" y="1901995"/>
            <a:ext cx="6400800" cy="5084943"/>
          </a:xfrm>
          <a:prstGeom prst="rect">
            <a:avLst/>
          </a:prstGeom>
        </p:spPr>
        <p:txBody>
          <a:bodyPr spcFirstLastPara="1" wrap="square" lIns="121900" tIns="121900" rIns="121900" bIns="121900" anchor="t" anchorCtr="0">
            <a:normAutofit fontScale="92500" lnSpcReduction="20000"/>
          </a:bodyPr>
          <a:lstStyle/>
          <a:p>
            <a:pPr marL="0" indent="0">
              <a:buNone/>
            </a:pPr>
            <a:r>
              <a:rPr lang="en" b="1" u="sng" dirty="0">
                <a:solidFill>
                  <a:schemeClr val="dk1"/>
                </a:solidFill>
              </a:rPr>
              <a:t>Aim:</a:t>
            </a:r>
            <a:endParaRPr b="1" u="sng" dirty="0">
              <a:solidFill>
                <a:schemeClr val="dk1"/>
              </a:solidFill>
            </a:endParaRPr>
          </a:p>
          <a:p>
            <a:pPr indent="-423323">
              <a:spcBef>
                <a:spcPts val="1600"/>
              </a:spcBef>
              <a:buClr>
                <a:schemeClr val="dk1"/>
              </a:buClr>
              <a:buSzPts val="1400"/>
            </a:pPr>
            <a:r>
              <a:rPr lang="en" sz="1867" dirty="0">
                <a:solidFill>
                  <a:schemeClr val="dk1"/>
                </a:solidFill>
              </a:rPr>
              <a:t>To reconstruct the gaps in the Light Curve using ML/ Statistical models.</a:t>
            </a:r>
            <a:endParaRPr sz="1867" dirty="0">
              <a:solidFill>
                <a:schemeClr val="dk1"/>
              </a:solidFill>
            </a:endParaRPr>
          </a:p>
          <a:p>
            <a:pPr indent="-423323">
              <a:buClr>
                <a:schemeClr val="dk1"/>
              </a:buClr>
              <a:buSzPts val="1400"/>
            </a:pPr>
            <a:r>
              <a:rPr lang="en" sz="1867" dirty="0">
                <a:solidFill>
                  <a:schemeClr val="dk1"/>
                </a:solidFill>
              </a:rPr>
              <a:t>Decreasing the uncertainty associated with the W07 parameters.</a:t>
            </a:r>
            <a:endParaRPr sz="1867" dirty="0">
              <a:solidFill>
                <a:schemeClr val="dk1"/>
              </a:solidFill>
            </a:endParaRPr>
          </a:p>
          <a:p>
            <a:pPr indent="-423323">
              <a:buClr>
                <a:schemeClr val="dk1"/>
              </a:buClr>
              <a:buSzPts val="1400"/>
            </a:pPr>
            <a:r>
              <a:rPr lang="en" sz="1867" dirty="0">
                <a:solidFill>
                  <a:schemeClr val="dk1"/>
                </a:solidFill>
              </a:rPr>
              <a:t>We have used 9 models to reconstruct the LCs: </a:t>
            </a:r>
            <a:r>
              <a:rPr lang="en" sz="1867" b="1" dirty="0">
                <a:solidFill>
                  <a:schemeClr val="dk1"/>
                </a:solidFill>
              </a:rPr>
              <a:t>MLP, Bi-MAMBA, GP-RF, Bi-LSTM, CGAN, KAN, Attention UNet, Fourier transform and Sarimax based Kalman filter model.</a:t>
            </a:r>
            <a:endParaRPr sz="1867" b="1" dirty="0">
              <a:solidFill>
                <a:schemeClr val="dk1"/>
              </a:solidFill>
            </a:endParaRPr>
          </a:p>
          <a:p>
            <a:pPr marL="0" indent="0">
              <a:spcBef>
                <a:spcPts val="1600"/>
              </a:spcBef>
              <a:buNone/>
            </a:pPr>
            <a:r>
              <a:rPr lang="en" sz="2133" b="1" u="sng" dirty="0">
                <a:solidFill>
                  <a:schemeClr val="dk1"/>
                </a:solidFill>
              </a:rPr>
              <a:t>Data:</a:t>
            </a:r>
            <a:endParaRPr sz="2133" b="1" u="sng" dirty="0">
              <a:solidFill>
                <a:schemeClr val="dk1"/>
              </a:solidFill>
            </a:endParaRPr>
          </a:p>
          <a:p>
            <a:pPr marL="0" indent="0">
              <a:spcBef>
                <a:spcPts val="1600"/>
              </a:spcBef>
              <a:spcAft>
                <a:spcPts val="1600"/>
              </a:spcAft>
              <a:buNone/>
            </a:pPr>
            <a:r>
              <a:rPr lang="en" sz="1855" dirty="0">
                <a:solidFill>
                  <a:schemeClr val="dk1"/>
                </a:solidFill>
              </a:rPr>
              <a:t>Dataset comprises of</a:t>
            </a:r>
            <a:r>
              <a:rPr lang="en" sz="1855" b="1" dirty="0">
                <a:solidFill>
                  <a:schemeClr val="dk1"/>
                </a:solidFill>
              </a:rPr>
              <a:t> 545 GRBs</a:t>
            </a:r>
            <a:r>
              <a:rPr lang="en" sz="1855" dirty="0">
                <a:solidFill>
                  <a:schemeClr val="dk1"/>
                </a:solidFill>
              </a:rPr>
              <a:t>, originating from the </a:t>
            </a:r>
            <a:r>
              <a:rPr lang="en" sz="1855" b="1" dirty="0">
                <a:solidFill>
                  <a:schemeClr val="dk1"/>
                </a:solidFill>
              </a:rPr>
              <a:t>Swift BAT-XRT repository</a:t>
            </a:r>
            <a:r>
              <a:rPr lang="en" sz="1855" dirty="0">
                <a:solidFill>
                  <a:schemeClr val="dk1"/>
                </a:solidFill>
              </a:rPr>
              <a:t>. The GRB’s have been classified into four distinct classes based on the features of their afterglow emission: Good, Break, Flares/Bumps, Flares/Bumps + Double Break</a:t>
            </a:r>
            <a:endParaRPr sz="1855" dirty="0">
              <a:solidFill>
                <a:schemeClr val="dk1"/>
              </a:solidFill>
            </a:endParaRPr>
          </a:p>
        </p:txBody>
      </p:sp>
      <p:pic>
        <p:nvPicPr>
          <p:cNvPr id="56" name="Google Shape;56;p13" title="Screenshot from 2025-03-27 12-35-05.png"/>
          <p:cNvPicPr preferRelativeResize="0"/>
          <p:nvPr/>
        </p:nvPicPr>
        <p:blipFill rotWithShape="1">
          <a:blip r:embed="rId3">
            <a:alphaModFix/>
          </a:blip>
          <a:srcRect r="999" b="1574"/>
          <a:stretch/>
        </p:blipFill>
        <p:spPr>
          <a:xfrm>
            <a:off x="6816387" y="1634029"/>
            <a:ext cx="5353509" cy="3961992"/>
          </a:xfrm>
          <a:prstGeom prst="rect">
            <a:avLst/>
          </a:prstGeom>
          <a:noFill/>
          <a:ln>
            <a:noFill/>
          </a:ln>
        </p:spPr>
      </p:pic>
      <p:sp>
        <p:nvSpPr>
          <p:cNvPr id="57" name="Google Shape;57;p13"/>
          <p:cNvSpPr txBox="1"/>
          <p:nvPr/>
        </p:nvSpPr>
        <p:spPr>
          <a:xfrm>
            <a:off x="7454300" y="5838267"/>
            <a:ext cx="4715600" cy="5596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Palatino Linotype"/>
                <a:ea typeface="Palatino Linotype"/>
                <a:cs typeface="Palatino Linotype"/>
                <a:sym typeface="Palatino Linotype"/>
              </a:rPr>
              <a:t>GRB Light curve </a:t>
            </a:r>
            <a:endParaRPr kumimoji="0" sz="2133" b="1" i="0" u="none" strike="noStrike" kern="0" cap="none" spc="0" normalizeH="0" baseline="0" noProof="0">
              <a:ln>
                <a:noFill/>
              </a:ln>
              <a:solidFill>
                <a:srgbClr val="000000"/>
              </a:solidFill>
              <a:effectLst/>
              <a:uLnTx/>
              <a:uFillTx/>
              <a:latin typeface="Palatino Linotype"/>
              <a:ea typeface="Palatino Linotype"/>
              <a:cs typeface="Palatino Linotype"/>
              <a:sym typeface="Palatino Linotype"/>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133" b="1" i="0" u="none" strike="noStrike" kern="0" cap="none" spc="0" normalizeH="0" baseline="0" noProof="0">
              <a:ln>
                <a:noFill/>
              </a:ln>
              <a:solidFill>
                <a:srgbClr val="000000"/>
              </a:solidFill>
              <a:effectLst/>
              <a:uLnTx/>
              <a:uFillTx/>
              <a:latin typeface="Palatino Linotype"/>
              <a:ea typeface="Palatino Linotype"/>
              <a:cs typeface="Palatino Linotype"/>
              <a:sym typeface="Palatino Linotype"/>
            </a:endParaRPr>
          </a:p>
        </p:txBody>
      </p:sp>
      <p:cxnSp>
        <p:nvCxnSpPr>
          <p:cNvPr id="58" name="Google Shape;58;p13"/>
          <p:cNvCxnSpPr/>
          <p:nvPr/>
        </p:nvCxnSpPr>
        <p:spPr>
          <a:xfrm rot="10800000" flipH="1">
            <a:off x="7595267" y="3797567"/>
            <a:ext cx="1878000" cy="2253600"/>
          </a:xfrm>
          <a:prstGeom prst="straightConnector1">
            <a:avLst/>
          </a:prstGeom>
          <a:noFill/>
          <a:ln w="9525" cap="flat" cmpd="sng">
            <a:solidFill>
              <a:schemeClr val="dk2"/>
            </a:solidFill>
            <a:prstDash val="solid"/>
            <a:round/>
            <a:headEnd type="none" w="med" len="med"/>
            <a:tailEnd type="triangle" w="med" len="med"/>
          </a:ln>
        </p:spPr>
      </p:cxnSp>
      <p:cxnSp>
        <p:nvCxnSpPr>
          <p:cNvPr id="59" name="Google Shape;59;p13"/>
          <p:cNvCxnSpPr/>
          <p:nvPr/>
        </p:nvCxnSpPr>
        <p:spPr>
          <a:xfrm rot="10800000" flipH="1">
            <a:off x="7595267" y="4297167"/>
            <a:ext cx="2860000" cy="1754000"/>
          </a:xfrm>
          <a:prstGeom prst="straightConnector1">
            <a:avLst/>
          </a:prstGeom>
          <a:noFill/>
          <a:ln w="9525" cap="flat" cmpd="sng">
            <a:solidFill>
              <a:schemeClr val="dk2"/>
            </a:solidFill>
            <a:prstDash val="solid"/>
            <a:round/>
            <a:headEnd type="none" w="med" len="med"/>
            <a:tailEnd type="triangle" w="med" len="med"/>
          </a:ln>
        </p:spPr>
      </p:cxnSp>
      <p:sp>
        <p:nvSpPr>
          <p:cNvPr id="60" name="Google Shape;60;p13"/>
          <p:cNvSpPr txBox="1"/>
          <p:nvPr/>
        </p:nvSpPr>
        <p:spPr>
          <a:xfrm>
            <a:off x="7017200" y="6094400"/>
            <a:ext cx="5174800" cy="7636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595959"/>
                </a:solidFill>
                <a:effectLst/>
                <a:uLnTx/>
                <a:uFillTx/>
                <a:latin typeface="Arial"/>
                <a:ea typeface="+mn-ea"/>
                <a:cs typeface="Arial"/>
                <a:sym typeface="Arial"/>
              </a:rPr>
              <a:t>Temporal gaps defined as greater than 0.03 in the time scale.</a:t>
            </a:r>
            <a:endParaRPr kumimoji="0" sz="1867" b="1" i="0" u="none" strike="noStrike" kern="0" cap="none" spc="0" normalizeH="0" baseline="0" noProof="0">
              <a:ln>
                <a:noFill/>
              </a:ln>
              <a:solidFill>
                <a:srgbClr val="595959"/>
              </a:solidFill>
              <a:effectLst/>
              <a:uLnTx/>
              <a:uFillTx/>
              <a:latin typeface="Arial"/>
              <a:ea typeface="+mn-ea"/>
              <a:cs typeface="Arial"/>
              <a:sym typeface="Arial"/>
            </a:endParaRPr>
          </a:p>
        </p:txBody>
      </p:sp>
      <p:cxnSp>
        <p:nvCxnSpPr>
          <p:cNvPr id="61" name="Google Shape;61;p13"/>
          <p:cNvCxnSpPr/>
          <p:nvPr/>
        </p:nvCxnSpPr>
        <p:spPr>
          <a:xfrm rot="10800000" flipH="1">
            <a:off x="7609167" y="2851667"/>
            <a:ext cx="459200" cy="3185600"/>
          </a:xfrm>
          <a:prstGeom prst="straightConnector1">
            <a:avLst/>
          </a:prstGeom>
          <a:noFill/>
          <a:ln w="9525" cap="flat" cmpd="sng">
            <a:solidFill>
              <a:schemeClr val="dk2"/>
            </a:solidFill>
            <a:prstDash val="solid"/>
            <a:round/>
            <a:headEnd type="none" w="med" len="med"/>
            <a:tailEnd type="triangle" w="med" len="med"/>
          </a:ln>
        </p:spPr>
      </p:cxnSp>
      <p:sp>
        <p:nvSpPr>
          <p:cNvPr id="2" name="Slide Number Placeholder 5">
            <a:extLst>
              <a:ext uri="{FF2B5EF4-FFF2-40B4-BE49-F238E27FC236}">
                <a16:creationId xmlns:a16="http://schemas.microsoft.com/office/drawing/2014/main" id="{71B69839-6086-AD47-FC98-9335311CFFA4}"/>
              </a:ext>
            </a:extLst>
          </p:cNvPr>
          <p:cNvSpPr>
            <a:spLocks noGrp="1"/>
          </p:cNvSpPr>
          <p:nvPr>
            <p:ph type="sldNum" sz="quarter" idx="12"/>
          </p:nvPr>
        </p:nvSpPr>
        <p:spPr>
          <a:xfrm>
            <a:off x="11214647" y="160269"/>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7030A0"/>
                </a:solidFill>
                <a:effectLst/>
                <a:uLnTx/>
                <a:uFillTx/>
                <a:latin typeface="Century Gothic" panose="020B0502020202020204"/>
                <a:ea typeface="+mn-ea"/>
                <a:cs typeface="+mn-cs"/>
              </a:rPr>
              <a:t>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46033" y="287333"/>
            <a:ext cx="11360800" cy="763600"/>
          </a:xfrm>
          <a:prstGeom prst="rect">
            <a:avLst/>
          </a:prstGeom>
        </p:spPr>
        <p:txBody>
          <a:bodyPr spcFirstLastPara="1" wrap="square" lIns="121900" tIns="121900" rIns="121900" bIns="121900" anchor="t" anchorCtr="0">
            <a:normAutofit fontScale="90000"/>
          </a:bodyPr>
          <a:lstStyle/>
          <a:p>
            <a:r>
              <a:rPr lang="en" sz="3584" b="1"/>
              <a:t>Gamma-Ray Burst Light Curve Reconstruction</a:t>
            </a:r>
            <a:r>
              <a:rPr lang="en" b="1"/>
              <a:t> Results</a:t>
            </a:r>
            <a:endParaRPr b="1"/>
          </a:p>
        </p:txBody>
      </p:sp>
      <p:sp>
        <p:nvSpPr>
          <p:cNvPr id="67" name="Google Shape;67;p14"/>
          <p:cNvSpPr txBox="1">
            <a:spLocks noGrp="1"/>
          </p:cNvSpPr>
          <p:nvPr>
            <p:ph type="body" idx="1"/>
          </p:nvPr>
        </p:nvSpPr>
        <p:spPr>
          <a:xfrm>
            <a:off x="346033" y="1050933"/>
            <a:ext cx="4355600" cy="5318800"/>
          </a:xfrm>
          <a:prstGeom prst="rect">
            <a:avLst/>
          </a:prstGeom>
        </p:spPr>
        <p:txBody>
          <a:bodyPr spcFirstLastPara="1" wrap="square" lIns="121900" tIns="121900" rIns="121900" bIns="121900" anchor="t" anchorCtr="0">
            <a:normAutofit fontScale="92500" lnSpcReduction="20000"/>
          </a:bodyPr>
          <a:lstStyle/>
          <a:p>
            <a:pPr indent="-413798">
              <a:buClr>
                <a:schemeClr val="dk1"/>
              </a:buClr>
              <a:buSzPct val="100000"/>
            </a:pPr>
            <a:r>
              <a:rPr lang="en" sz="1855">
                <a:solidFill>
                  <a:schemeClr val="dk1"/>
                </a:solidFill>
              </a:rPr>
              <a:t>The </a:t>
            </a:r>
            <a:r>
              <a:rPr lang="en" sz="1855" b="1">
                <a:solidFill>
                  <a:schemeClr val="dk1"/>
                </a:solidFill>
              </a:rPr>
              <a:t>Bi-Mamba</a:t>
            </a:r>
            <a:r>
              <a:rPr lang="en" sz="1855">
                <a:solidFill>
                  <a:schemeClr val="dk1"/>
                </a:solidFill>
              </a:rPr>
              <a:t> model achieves highest uncertainty reduction across all parameters (33.3% for log Ta, 33.6% for log Fa, and 41.9% for α).</a:t>
            </a:r>
            <a:endParaRPr sz="1855">
              <a:solidFill>
                <a:schemeClr val="dk1"/>
              </a:solidFill>
            </a:endParaRPr>
          </a:p>
          <a:p>
            <a:pPr indent="-413798">
              <a:buClr>
                <a:schemeClr val="dk1"/>
              </a:buClr>
              <a:buSzPct val="100000"/>
            </a:pPr>
            <a:r>
              <a:rPr lang="en" sz="1855">
                <a:solidFill>
                  <a:schemeClr val="dk1"/>
                </a:solidFill>
              </a:rPr>
              <a:t>The </a:t>
            </a:r>
            <a:r>
              <a:rPr lang="en" sz="1855" b="1">
                <a:solidFill>
                  <a:schemeClr val="dk1"/>
                </a:solidFill>
              </a:rPr>
              <a:t>MLP model</a:t>
            </a:r>
            <a:r>
              <a:rPr lang="en" sz="1855">
                <a:solidFill>
                  <a:schemeClr val="dk1"/>
                </a:solidFill>
              </a:rPr>
              <a:t> provides the lowest 5-Fold Test MSE of 0.0275 among deep learning models, making it the best option when prioritizing reconstruction accuracy.</a:t>
            </a:r>
            <a:endParaRPr sz="1855">
              <a:solidFill>
                <a:schemeClr val="dk1"/>
              </a:solidFill>
            </a:endParaRPr>
          </a:p>
          <a:p>
            <a:pPr indent="-413798">
              <a:buClr>
                <a:schemeClr val="dk1"/>
              </a:buClr>
              <a:buSzPct val="100000"/>
            </a:pPr>
            <a:r>
              <a:rPr lang="en" sz="1855">
                <a:solidFill>
                  <a:schemeClr val="dk1"/>
                </a:solidFill>
              </a:rPr>
              <a:t>On comparison with </a:t>
            </a:r>
            <a:r>
              <a:rPr lang="en" sz="1855" b="1">
                <a:solidFill>
                  <a:schemeClr val="dk1"/>
                </a:solidFill>
              </a:rPr>
              <a:t>Dainotti et al. (2023b):</a:t>
            </a:r>
            <a:br>
              <a:rPr lang="en" sz="1855" b="1">
                <a:solidFill>
                  <a:schemeClr val="dk1"/>
                </a:solidFill>
              </a:rPr>
            </a:br>
            <a:r>
              <a:rPr lang="en" sz="1855">
                <a:solidFill>
                  <a:schemeClr val="dk1"/>
                </a:solidFill>
              </a:rPr>
              <a:t>Bi-MAMBA slightly outperforms W07, achieving a 43.6% reduction in uncertainty compared to 43.3% with W07, indicating a difference of 0.7% but a noteworthy improvement. Compared to the GP model, Bi-MAMBA outperforms for all three parameters.</a:t>
            </a:r>
            <a:endParaRPr sz="1855">
              <a:solidFill>
                <a:schemeClr val="dk1"/>
              </a:solidFill>
            </a:endParaRPr>
          </a:p>
        </p:txBody>
      </p:sp>
      <p:pic>
        <p:nvPicPr>
          <p:cNvPr id="68" name="Google Shape;68;p14"/>
          <p:cNvPicPr preferRelativeResize="0"/>
          <p:nvPr/>
        </p:nvPicPr>
        <p:blipFill>
          <a:blip r:embed="rId3">
            <a:alphaModFix/>
          </a:blip>
          <a:stretch>
            <a:fillRect/>
          </a:stretch>
        </p:blipFill>
        <p:spPr>
          <a:xfrm>
            <a:off x="4684101" y="1126767"/>
            <a:ext cx="7507900" cy="5066600"/>
          </a:xfrm>
          <a:prstGeom prst="rect">
            <a:avLst/>
          </a:prstGeom>
          <a:noFill/>
          <a:ln>
            <a:noFill/>
          </a:ln>
        </p:spPr>
      </p:pic>
      <p:sp>
        <p:nvSpPr>
          <p:cNvPr id="2" name="Slide Number Placeholder 5">
            <a:extLst>
              <a:ext uri="{FF2B5EF4-FFF2-40B4-BE49-F238E27FC236}">
                <a16:creationId xmlns:a16="http://schemas.microsoft.com/office/drawing/2014/main" id="{0C17E7FD-AA9D-882E-BD2B-D829F646FE95}"/>
              </a:ext>
            </a:extLst>
          </p:cNvPr>
          <p:cNvSpPr>
            <a:spLocks noGrp="1"/>
          </p:cNvSpPr>
          <p:nvPr>
            <p:ph type="sldNum" sz="quarter" idx="12"/>
          </p:nvPr>
        </p:nvSpPr>
        <p:spPr>
          <a:xfrm>
            <a:off x="11287733" y="110967"/>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800" b="1" dirty="0">
                <a:solidFill>
                  <a:srgbClr val="7030A0"/>
                </a:solidFill>
                <a:latin typeface="Century Gothic" panose="020B0502020202020204"/>
              </a:rPr>
              <a:t>24</a:t>
            </a:r>
            <a:endParaRPr kumimoji="0" lang="en-IN" sz="2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46033" y="287333"/>
            <a:ext cx="11360800" cy="1232667"/>
          </a:xfrm>
          <a:prstGeom prst="rect">
            <a:avLst/>
          </a:prstGeom>
        </p:spPr>
        <p:txBody>
          <a:bodyPr spcFirstLastPara="1" wrap="square" lIns="121900" tIns="121900" rIns="121900" bIns="121900" anchor="t" anchorCtr="0">
            <a:noAutofit/>
          </a:bodyPr>
          <a:lstStyle/>
          <a:p>
            <a:pPr>
              <a:lnSpc>
                <a:spcPts val="2200"/>
              </a:lnSpc>
            </a:pPr>
            <a:r>
              <a:rPr lang="en" sz="3227" b="1" dirty="0"/>
              <a:t>Results: MLP </a:t>
            </a:r>
            <a:r>
              <a:rPr lang="en-US" sz="2133" b="1" dirty="0">
                <a:solidFill>
                  <a:srgbClr val="4007A2"/>
                </a:solidFill>
                <a:latin typeface="Roboto" panose="02000000000000000000" pitchFamily="2" charset="0"/>
                <a:hlinkClick r:id="rId3"/>
              </a:rPr>
              <a:t>Multilayer Perceptron Model</a:t>
            </a:r>
            <a:r>
              <a:rPr lang="en-US" sz="2133" b="1" dirty="0">
                <a:solidFill>
                  <a:srgbClr val="4007A2"/>
                </a:solidFill>
                <a:latin typeface="Roboto" panose="02000000000000000000" pitchFamily="2" charset="0"/>
              </a:rPr>
              <a:t> </a:t>
            </a:r>
            <a:r>
              <a:rPr lang="en" sz="3227" b="1" dirty="0"/>
              <a:t> AND Bi-MAMBA </a:t>
            </a:r>
            <a:br>
              <a:rPr lang="en" sz="3227" b="1" dirty="0"/>
            </a:br>
            <a:br>
              <a:rPr lang="en" sz="3227" b="1" dirty="0"/>
            </a:br>
            <a:r>
              <a:rPr lang="en" sz="3227" b="1" dirty="0"/>
              <a:t>(bi-directional Mamba)</a:t>
            </a:r>
            <a:endParaRPr sz="3227" b="1" dirty="0"/>
          </a:p>
        </p:txBody>
      </p:sp>
      <p:pic>
        <p:nvPicPr>
          <p:cNvPr id="74" name="Google Shape;74;p15"/>
          <p:cNvPicPr preferRelativeResize="0"/>
          <p:nvPr/>
        </p:nvPicPr>
        <p:blipFill>
          <a:blip r:embed="rId4">
            <a:alphaModFix/>
          </a:blip>
          <a:stretch>
            <a:fillRect/>
          </a:stretch>
        </p:blipFill>
        <p:spPr>
          <a:xfrm>
            <a:off x="203200" y="1520000"/>
            <a:ext cx="11785600" cy="5129347"/>
          </a:xfrm>
          <a:prstGeom prst="rect">
            <a:avLst/>
          </a:prstGeom>
          <a:noFill/>
          <a:ln>
            <a:noFill/>
          </a:ln>
        </p:spPr>
      </p:pic>
      <p:sp>
        <p:nvSpPr>
          <p:cNvPr id="2" name="Slide Number Placeholder 5">
            <a:extLst>
              <a:ext uri="{FF2B5EF4-FFF2-40B4-BE49-F238E27FC236}">
                <a16:creationId xmlns:a16="http://schemas.microsoft.com/office/drawing/2014/main" id="{3C163FE1-6556-B967-26B7-8EE0C9C71CB8}"/>
              </a:ext>
            </a:extLst>
          </p:cNvPr>
          <p:cNvSpPr>
            <a:spLocks noGrp="1"/>
          </p:cNvSpPr>
          <p:nvPr>
            <p:ph type="sldNum" sz="quarter" idx="12"/>
          </p:nvPr>
        </p:nvSpPr>
        <p:spPr>
          <a:xfrm>
            <a:off x="11287733" y="135979"/>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800" b="1" dirty="0">
                <a:solidFill>
                  <a:srgbClr val="7030A0"/>
                </a:solidFill>
                <a:latin typeface="Century Gothic" panose="020B0502020202020204"/>
              </a:rPr>
              <a:t>25</a:t>
            </a:r>
            <a:endParaRPr kumimoji="0" lang="en-IN" sz="2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50627" y="91080"/>
            <a:ext cx="4178708" cy="963677"/>
          </a:xfrm>
        </p:spPr>
        <p:txBody>
          <a:bodyPr anchor="ctr">
            <a:normAutofit/>
          </a:bodyPr>
          <a:lstStyle/>
          <a:p>
            <a:pPr algn="ctr"/>
            <a:r>
              <a:rPr lang="en-US" b="1" dirty="0">
                <a:latin typeface="Franklin Gothic Medium" panose="020B0603020102020204" pitchFamily="34" charset="0"/>
              </a:rPr>
              <a:t>Thank you!</a:t>
            </a:r>
            <a:endParaRPr lang="en-IN" b="1" dirty="0">
              <a:latin typeface="Franklin Gothic Medium" panose="020B0603020102020204" pitchFamily="34" charset="0"/>
            </a:endParaRPr>
          </a:p>
        </p:txBody>
      </p:sp>
      <p:pic>
        <p:nvPicPr>
          <p:cNvPr id="3" name="Picture 2" descr="A screenshot of a website&#10;&#10;Description automatically generated">
            <a:extLst>
              <a:ext uri="{FF2B5EF4-FFF2-40B4-BE49-F238E27FC236}">
                <a16:creationId xmlns:a16="http://schemas.microsoft.com/office/drawing/2014/main" id="{6EE6A2A0-4269-F248-FD69-D3C028D72A9C}"/>
              </a:ext>
            </a:extLst>
          </p:cNvPr>
          <p:cNvPicPr>
            <a:picLocks noChangeAspect="1"/>
          </p:cNvPicPr>
          <p:nvPr/>
        </p:nvPicPr>
        <p:blipFill rotWithShape="1">
          <a:blip r:embed="rId2">
            <a:extLst>
              <a:ext uri="{28A0092B-C50C-407E-A947-70E740481C1C}">
                <a14:useLocalDpi xmlns:a14="http://schemas.microsoft.com/office/drawing/2010/main" val="0"/>
              </a:ext>
            </a:extLst>
          </a:blip>
          <a:srcRect l="2297" t="4502"/>
          <a:stretch/>
        </p:blipFill>
        <p:spPr>
          <a:xfrm>
            <a:off x="48878" y="4592915"/>
            <a:ext cx="5577801" cy="2211215"/>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0D65557A-E624-D965-3F09-1A335D04A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878" y="4585647"/>
            <a:ext cx="2211215" cy="2211215"/>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E583B88E-865F-64B3-192B-8D6274871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046" y="51306"/>
            <a:ext cx="2211214" cy="2211214"/>
          </a:xfrm>
          <a:prstGeom prst="rect">
            <a:avLst/>
          </a:prstGeom>
        </p:spPr>
      </p:pic>
      <p:pic>
        <p:nvPicPr>
          <p:cNvPr id="18" name="Picture 17" descr="A screenshot of a phone&#10;&#10;Description automatically generated">
            <a:extLst>
              <a:ext uri="{FF2B5EF4-FFF2-40B4-BE49-F238E27FC236}">
                <a16:creationId xmlns:a16="http://schemas.microsoft.com/office/drawing/2014/main" id="{DFFE6B15-345A-1699-5C7B-43E03403859B}"/>
              </a:ext>
            </a:extLst>
          </p:cNvPr>
          <p:cNvPicPr>
            <a:picLocks noChangeAspect="1"/>
          </p:cNvPicPr>
          <p:nvPr/>
        </p:nvPicPr>
        <p:blipFill rotWithShape="1">
          <a:blip r:embed="rId5">
            <a:extLst>
              <a:ext uri="{28A0092B-C50C-407E-A947-70E740481C1C}">
                <a14:useLocalDpi xmlns:a14="http://schemas.microsoft.com/office/drawing/2010/main" val="0"/>
              </a:ext>
            </a:extLst>
          </a:blip>
          <a:srcRect l="1944"/>
          <a:stretch/>
        </p:blipFill>
        <p:spPr>
          <a:xfrm>
            <a:off x="49164" y="53870"/>
            <a:ext cx="5577515" cy="2208650"/>
          </a:xfrm>
          <a:prstGeom prst="rect">
            <a:avLst/>
          </a:prstGeom>
        </p:spPr>
      </p:pic>
      <p:pic>
        <p:nvPicPr>
          <p:cNvPr id="20" name="Picture 19" descr="A screenshot of a website&#10;&#10;Description automatically generated">
            <a:extLst>
              <a:ext uri="{FF2B5EF4-FFF2-40B4-BE49-F238E27FC236}">
                <a16:creationId xmlns:a16="http://schemas.microsoft.com/office/drawing/2014/main" id="{3A3C172B-C020-2D0B-18BA-28F31EE547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2" y="2301384"/>
            <a:ext cx="5577801" cy="2234394"/>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173DDA9D-4BE1-724D-FAB1-2914019B2A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3045" y="2301383"/>
            <a:ext cx="2211215" cy="2234393"/>
          </a:xfrm>
          <a:prstGeom prst="rect">
            <a:avLst/>
          </a:prstGeom>
        </p:spPr>
      </p:pic>
      <p:pic>
        <p:nvPicPr>
          <p:cNvPr id="24" name="Picture 23" descr="A screenshot of a computer&#10;&#10;Description automatically generated">
            <a:extLst>
              <a:ext uri="{FF2B5EF4-FFF2-40B4-BE49-F238E27FC236}">
                <a16:creationId xmlns:a16="http://schemas.microsoft.com/office/drawing/2014/main" id="{C08E94C3-EC71-6D30-17B7-BD56928FBD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0627" y="1323191"/>
            <a:ext cx="4186239" cy="2696170"/>
          </a:xfrm>
          <a:prstGeom prst="rect">
            <a:avLst/>
          </a:prstGeom>
        </p:spPr>
      </p:pic>
      <p:pic>
        <p:nvPicPr>
          <p:cNvPr id="26" name="Picture 25" descr="A qr code on a white background&#10;&#10;Description automatically generated">
            <a:extLst>
              <a:ext uri="{FF2B5EF4-FFF2-40B4-BE49-F238E27FC236}">
                <a16:creationId xmlns:a16="http://schemas.microsoft.com/office/drawing/2014/main" id="{ED3E45A4-A5DF-4E0D-B5C8-AAFD0E5B6F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70832" y="4110919"/>
            <a:ext cx="2458503" cy="2458503"/>
          </a:xfrm>
          <a:prstGeom prst="rect">
            <a:avLst/>
          </a:prstGeom>
        </p:spPr>
      </p:pic>
      <p:sp>
        <p:nvSpPr>
          <p:cNvPr id="5" name="CasellaDiTesto 1">
            <a:extLst>
              <a:ext uri="{FF2B5EF4-FFF2-40B4-BE49-F238E27FC236}">
                <a16:creationId xmlns:a16="http://schemas.microsoft.com/office/drawing/2014/main" id="{04F08412-1E3E-712D-17EA-7241B6A9C05A}"/>
              </a:ext>
            </a:extLst>
          </p:cNvPr>
          <p:cNvSpPr txBox="1"/>
          <p:nvPr/>
        </p:nvSpPr>
        <p:spPr>
          <a:xfrm>
            <a:off x="8424551" y="6212618"/>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u="sng" dirty="0">
                <a:solidFill>
                  <a:prstClr val="white"/>
                </a:solidFill>
                <a:latin typeface="Century Gothic" panose="020B0502020202020204"/>
              </a:rPr>
              <a:t>28</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E3A6-8517-097D-F44C-64CD82BE6286}"/>
              </a:ext>
            </a:extLst>
          </p:cNvPr>
          <p:cNvSpPr>
            <a:spLocks noGrp="1"/>
          </p:cNvSpPr>
          <p:nvPr>
            <p:ph type="title"/>
          </p:nvPr>
        </p:nvSpPr>
        <p:spPr/>
        <p:txBody>
          <a:bodyPr/>
          <a:lstStyle/>
          <a:p>
            <a:r>
              <a:rPr lang="en-US" dirty="0"/>
              <a:t>Back up slides</a:t>
            </a:r>
          </a:p>
        </p:txBody>
      </p:sp>
      <p:sp>
        <p:nvSpPr>
          <p:cNvPr id="3" name="Content Placeholder 2">
            <a:extLst>
              <a:ext uri="{FF2B5EF4-FFF2-40B4-BE49-F238E27FC236}">
                <a16:creationId xmlns:a16="http://schemas.microsoft.com/office/drawing/2014/main" id="{E0DF33FE-62DF-9531-5590-7583B10085A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22830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C923D5-B62B-B9EF-9319-7167348115A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879" r="21879"/>
          <a:stretch/>
        </p:blipFill>
        <p:spPr>
          <a:xfrm>
            <a:off x="300781" y="284382"/>
            <a:ext cx="3835400" cy="3835400"/>
          </a:xfrm>
          <a:prstGeom prst="rect">
            <a:avLst/>
          </a:prstGeom>
          <a:ln w="57150">
            <a:solidFill>
              <a:schemeClr val="bg1">
                <a:lumMod val="95000"/>
              </a:schemeClr>
            </a:solidFill>
          </a:ln>
        </p:spPr>
      </p:pic>
      <p:sp>
        <p:nvSpPr>
          <p:cNvPr id="7" name="Rectangle 6">
            <a:extLst>
              <a:ext uri="{FF2B5EF4-FFF2-40B4-BE49-F238E27FC236}">
                <a16:creationId xmlns:a16="http://schemas.microsoft.com/office/drawing/2014/main" id="{B5A6A901-7E8E-F92D-1B96-F63DEE17605F}"/>
              </a:ext>
            </a:extLst>
          </p:cNvPr>
          <p:cNvSpPr/>
          <p:nvPr/>
        </p:nvSpPr>
        <p:spPr>
          <a:xfrm>
            <a:off x="0" y="4634626"/>
            <a:ext cx="12192000" cy="1015663"/>
          </a:xfrm>
          <a:prstGeom prst="rect">
            <a:avLst/>
          </a:prstGeom>
          <a:solidFill>
            <a:srgbClr val="0070C0"/>
          </a:solidFill>
          <a:ln>
            <a:no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square" lIns="91440" tIns="45720" rIns="91440" bIns="4572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50" normalizeH="0" baseline="0" noProof="0" dirty="0">
                <a:ln w="0"/>
                <a:solidFill>
                  <a:srgbClr val="FFFFFF"/>
                </a:solidFill>
                <a:effectLst>
                  <a:outerShdw blurRad="50800" dist="38100" dir="18900000" algn="bl" rotWithShape="0">
                    <a:prstClr val="black">
                      <a:alpha val="40000"/>
                    </a:prstClr>
                  </a:outerShdw>
                </a:effectLst>
                <a:uLnTx/>
                <a:uFillTx/>
                <a:latin typeface="Bahnschrift" panose="020B0502040204020203" pitchFamily="34" charset="0"/>
                <a:ea typeface="+mn-ea"/>
                <a:cs typeface="+mn-cs"/>
              </a:rPr>
              <a:t>More energy in few seconds than</a:t>
            </a:r>
          </a:p>
        </p:txBody>
      </p:sp>
      <p:pic>
        <p:nvPicPr>
          <p:cNvPr id="15" name="Picture 14" descr="A bright orange and red sun&#10;&#10;Description automatically generated">
            <a:extLst>
              <a:ext uri="{FF2B5EF4-FFF2-40B4-BE49-F238E27FC236}">
                <a16:creationId xmlns:a16="http://schemas.microsoft.com/office/drawing/2014/main" id="{4C7AF687-34AF-47AD-F827-72D5B82DF97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8520" t="12205" r="29463" b="10073"/>
          <a:stretch/>
        </p:blipFill>
        <p:spPr>
          <a:xfrm>
            <a:off x="8205043" y="213354"/>
            <a:ext cx="3686176" cy="3835400"/>
          </a:xfrm>
          <a:prstGeom prst="rect">
            <a:avLst/>
          </a:prstGeom>
          <a:ln w="57150">
            <a:solidFill>
              <a:schemeClr val="bg1">
                <a:lumMod val="95000"/>
              </a:schemeClr>
            </a:solidFill>
          </a:ln>
        </p:spPr>
      </p:pic>
      <p:sp>
        <p:nvSpPr>
          <p:cNvPr id="16" name="Rectangle 15">
            <a:extLst>
              <a:ext uri="{FF2B5EF4-FFF2-40B4-BE49-F238E27FC236}">
                <a16:creationId xmlns:a16="http://schemas.microsoft.com/office/drawing/2014/main" id="{B452063C-BC73-FBF4-9B8F-ED1DB0839ECC}"/>
              </a:ext>
            </a:extLst>
          </p:cNvPr>
          <p:cNvSpPr/>
          <p:nvPr/>
        </p:nvSpPr>
        <p:spPr>
          <a:xfrm>
            <a:off x="4136181" y="899935"/>
            <a:ext cx="4054032" cy="2646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50" normalizeH="0" baseline="0" noProof="0" dirty="0">
                <a:ln w="0"/>
                <a:solidFill>
                  <a:srgbClr val="FFFFFF"/>
                </a:solidFill>
                <a:effectLst>
                  <a:outerShdw blurRad="50800" dist="38100" dir="18900000" algn="bl" rotWithShape="0">
                    <a:prstClr val="black">
                      <a:alpha val="40000"/>
                    </a:prstClr>
                  </a:outerShdw>
                </a:effectLst>
                <a:uLnTx/>
                <a:uFillTx/>
                <a:latin typeface="Bahnschrift" panose="020B0502040204020203" pitchFamily="34" charset="0"/>
                <a:ea typeface="+mn-ea"/>
                <a:cs typeface="+mn-cs"/>
              </a:rPr>
              <a:t>&gt;&gt;&gt;&gt;</a:t>
            </a:r>
          </a:p>
        </p:txBody>
      </p:sp>
      <p:sp>
        <p:nvSpPr>
          <p:cNvPr id="19" name="Rectangle 18">
            <a:extLst>
              <a:ext uri="{FF2B5EF4-FFF2-40B4-BE49-F238E27FC236}">
                <a16:creationId xmlns:a16="http://schemas.microsoft.com/office/drawing/2014/main" id="{8CB7E29A-45A3-B100-1F50-21D128FB4181}"/>
              </a:ext>
            </a:extLst>
          </p:cNvPr>
          <p:cNvSpPr/>
          <p:nvPr/>
        </p:nvSpPr>
        <p:spPr>
          <a:xfrm>
            <a:off x="0" y="5628983"/>
            <a:ext cx="12192000" cy="1015663"/>
          </a:xfrm>
          <a:prstGeom prst="rect">
            <a:avLst/>
          </a:prstGeom>
          <a:solidFill>
            <a:srgbClr val="0070C0"/>
          </a:solidFill>
          <a:ln>
            <a:no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square" lIns="91440" tIns="45720" rIns="91440" bIns="45720">
            <a:spAutoFit/>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50" normalizeH="0" baseline="0" noProof="0" dirty="0">
                <a:ln w="0"/>
                <a:solidFill>
                  <a:srgbClr val="FFFFFF"/>
                </a:solidFill>
                <a:effectLst>
                  <a:outerShdw blurRad="50800" dist="38100" dir="18900000" algn="bl" rotWithShape="0">
                    <a:prstClr val="black">
                      <a:alpha val="40000"/>
                    </a:prstClr>
                  </a:outerShdw>
                </a:effectLst>
                <a:uLnTx/>
                <a:uFillTx/>
                <a:latin typeface="Bahnschrift" panose="020B0502040204020203" pitchFamily="34" charset="0"/>
                <a:ea typeface="+mn-ea"/>
                <a:cs typeface="+mn-cs"/>
              </a:rPr>
              <a:t>our Sun makes in 10 billion years!</a:t>
            </a:r>
            <a:endParaRPr kumimoji="0" lang="en-IN" sz="6000" b="0" i="0" u="none" strike="noStrike" kern="1200" cap="none" spc="0" normalizeH="0" baseline="0" noProof="0" dirty="0">
              <a:ln>
                <a:noFill/>
              </a:ln>
              <a:solidFill>
                <a:srgbClr val="000000"/>
              </a:solidFill>
              <a:effectLst/>
              <a:uLnTx/>
              <a:uFillTx/>
              <a:latin typeface="Neue Haas Grotesk Text Pro"/>
              <a:ea typeface="+mn-ea"/>
              <a:cs typeface="+mn-cs"/>
            </a:endParaRPr>
          </a:p>
        </p:txBody>
      </p:sp>
      <p:sp>
        <p:nvSpPr>
          <p:cNvPr id="2" name="Slide Number Placeholder 13">
            <a:extLst>
              <a:ext uri="{FF2B5EF4-FFF2-40B4-BE49-F238E27FC236}">
                <a16:creationId xmlns:a16="http://schemas.microsoft.com/office/drawing/2014/main" id="{CE1F3E4D-91A5-141B-CF5E-165598A283A6}"/>
              </a:ext>
            </a:extLst>
          </p:cNvPr>
          <p:cNvSpPr>
            <a:spLocks noGrp="1"/>
          </p:cNvSpPr>
          <p:nvPr>
            <p:ph type="sldNum" sz="quarter" idx="12"/>
          </p:nvPr>
        </p:nvSpPr>
        <p:spPr>
          <a:xfrm>
            <a:off x="6003824" y="129551"/>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FDD2843-DED5-4021-95DF-64207B697077}" type="slidenum">
              <a:rPr kumimoji="0" lang="en-IN"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IN"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custDataLst>
      <p:tags r:id="rId1"/>
    </p:custDataLst>
    <p:extLst>
      <p:ext uri="{BB962C8B-B14F-4D97-AF65-F5344CB8AC3E}">
        <p14:creationId xmlns:p14="http://schemas.microsoft.com/office/powerpoint/2010/main" val="3964909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396050"/>
            <a:ext cx="6903559" cy="1323439"/>
          </a:xfrm>
          <a:ln>
            <a:noFill/>
          </a:ln>
          <a:effectLst>
            <a:outerShdw blurRad="107950" dist="12700" dir="5400000" algn="ctr">
              <a:srgbClr val="000000"/>
            </a:outerShdw>
          </a:effectLst>
        </p:spPr>
        <p:txBody>
          <a:bodyPr>
            <a:normAutofit/>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Density rate evolution and luminosity function:</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9" name="TextBox 8">
            <a:extLst>
              <a:ext uri="{FF2B5EF4-FFF2-40B4-BE49-F238E27FC236}">
                <a16:creationId xmlns:a16="http://schemas.microsoft.com/office/drawing/2014/main" id="{B06EA371-289D-A629-066F-CFE68AF21044}"/>
              </a:ext>
            </a:extLst>
          </p:cNvPr>
          <p:cNvSpPr txBox="1"/>
          <p:nvPr/>
        </p:nvSpPr>
        <p:spPr>
          <a:xfrm>
            <a:off x="291281" y="2306966"/>
            <a:ext cx="6310002" cy="415498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For the density rate and luminosity analysis, we selected only the GRBs within the 1</a:t>
            </a:r>
            <a:r>
              <a:rPr kumimoji="0" lang="el-GR"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σ</a:t>
            </a: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lines  (greens).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Then we only kept the LGRBs, and a flux limited sample. The final analysis is done using 100 GRBs.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aim is to show that the DRE and LF derived from observed redshift (Zobs) and predicted redshift (Zpred) are compatible with eachother!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Accounting of selection bias: </a:t>
            </a:r>
            <a:r>
              <a:rPr kumimoji="0" lang="en-IN" sz="2200" b="0"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Efron</a:t>
            </a:r>
            <a:r>
              <a:rPr kumimoji="0" lang="en-IN" sz="2200" b="0"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Petrosian Method</a:t>
            </a:r>
          </a:p>
        </p:txBody>
      </p:sp>
      <p:pic>
        <p:nvPicPr>
          <p:cNvPr id="11" name="Picture 10" descr="A graph of red and blue dots&#10;&#10;Description automatically generated with low confidence">
            <a:extLst>
              <a:ext uri="{FF2B5EF4-FFF2-40B4-BE49-F238E27FC236}">
                <a16:creationId xmlns:a16="http://schemas.microsoft.com/office/drawing/2014/main" id="{B048C0A4-D091-9519-8D7B-6A60BBC9B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975" y="171451"/>
            <a:ext cx="4993694" cy="4967061"/>
          </a:xfrm>
          <a:prstGeom prst="rect">
            <a:avLst/>
          </a:prstGeom>
          <a:ln>
            <a:solidFill>
              <a:schemeClr val="tx1"/>
            </a:solidFill>
          </a:ln>
        </p:spPr>
      </p:pic>
    </p:spTree>
    <p:extLst>
      <p:ext uri="{BB962C8B-B14F-4D97-AF65-F5344CB8AC3E}">
        <p14:creationId xmlns:p14="http://schemas.microsoft.com/office/powerpoint/2010/main" val="1240710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wipe(down)">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wipe(down)">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396050"/>
            <a:ext cx="6903559" cy="1323439"/>
          </a:xfrm>
          <a:ln>
            <a:noFill/>
          </a:ln>
          <a:effectLst>
            <a:outerShdw blurRad="107950" dist="12700" dir="5400000" algn="ctr">
              <a:srgbClr val="000000"/>
            </a:outerShdw>
          </a:effectLst>
        </p:spPr>
        <p:txBody>
          <a:bodyPr>
            <a:normAutofit/>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Density rate evolution and luminosity function:</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4" name="TextBox 3">
            <a:extLst>
              <a:ext uri="{FF2B5EF4-FFF2-40B4-BE49-F238E27FC236}">
                <a16:creationId xmlns:a16="http://schemas.microsoft.com/office/drawing/2014/main" id="{7301E239-94F0-7CB1-74CD-8FBA5FB39687}"/>
              </a:ext>
            </a:extLst>
          </p:cNvPr>
          <p:cNvSpPr txBox="1"/>
          <p:nvPr/>
        </p:nvSpPr>
        <p:spPr>
          <a:xfrm>
            <a:off x="13305" y="6150114"/>
            <a:ext cx="7583844" cy="70788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a:t>
            </a:r>
            <a:r>
              <a:rPr kumimoji="0" lang="en-IN" sz="2000" b="1" i="0" u="sng"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blue </a:t>
            </a:r>
            <a:r>
              <a:rPr kumimoji="0" lang="en-IN" sz="2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points </a:t>
            </a: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in represent the LF and DRE derived using Zobs.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a:t>
            </a:r>
            <a:r>
              <a:rPr kumimoji="0" lang="en-IN"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red</a:t>
            </a:r>
            <a:r>
              <a:rPr kumimoji="0" lang="en-I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points </a:t>
            </a: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in represent the LF and DRE derived using Zpred.</a:t>
            </a:r>
          </a:p>
        </p:txBody>
      </p:sp>
      <p:sp>
        <p:nvSpPr>
          <p:cNvPr id="6" name="TextBox 5">
            <a:extLst>
              <a:ext uri="{FF2B5EF4-FFF2-40B4-BE49-F238E27FC236}">
                <a16:creationId xmlns:a16="http://schemas.microsoft.com/office/drawing/2014/main" id="{0050DB79-75ED-1E1E-28FE-609B6AA1EE2A}"/>
              </a:ext>
            </a:extLst>
          </p:cNvPr>
          <p:cNvSpPr txBox="1"/>
          <p:nvPr/>
        </p:nvSpPr>
        <p:spPr>
          <a:xfrm>
            <a:off x="7597149" y="4006460"/>
            <a:ext cx="4552336" cy="286232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a:t>
            </a:r>
            <a:r>
              <a:rPr kumimoji="0" lang="en-IN" sz="2000" b="1" i="0" u="sng" strike="noStrike" kern="1200" cap="none" spc="0" normalizeH="0" baseline="0" noProof="0" dirty="0">
                <a:ln>
                  <a:noFill/>
                </a:ln>
                <a:solidFill>
                  <a:srgbClr val="FF9966"/>
                </a:solidFill>
                <a:effectLst/>
                <a:uLnTx/>
                <a:uFillTx/>
                <a:latin typeface="Cambria" panose="02040503050406030204" pitchFamily="18" charset="0"/>
                <a:ea typeface="Cambria" panose="02040503050406030204" pitchFamily="18" charset="0"/>
                <a:cs typeface="+mn-cs"/>
              </a:rPr>
              <a:t>orange</a:t>
            </a: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and </a:t>
            </a:r>
            <a:r>
              <a:rPr kumimoji="0" lang="en-IN" sz="2000" b="1" i="0" u="sng"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purple</a:t>
            </a: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show the selection bias corrected density rate evolution for Zobs and Zpred respectively.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luminosity breaks for raw Zobs LF is 46.47+-0.16, and for raw Zpred LF is 47.05+-0.35 for </a:t>
            </a:r>
            <a:r>
              <a:rPr kumimoji="0" lang="en-IN" sz="2000" b="0"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smooth broken powerlaw fit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These are compatible within 1</a:t>
            </a:r>
            <a:r>
              <a:rPr kumimoji="0" lang="el-GR"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σ</a:t>
            </a:r>
            <a:r>
              <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5" name="Picture 4" descr="A picture containing text, diagram, line, plot&#10;&#10;Description automatically generated">
            <a:extLst>
              <a:ext uri="{FF2B5EF4-FFF2-40B4-BE49-F238E27FC236}">
                <a16:creationId xmlns:a16="http://schemas.microsoft.com/office/drawing/2014/main" id="{90BD40E1-6CCD-7AE0-87DC-61E1158A2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92" y="1719489"/>
            <a:ext cx="7438166" cy="4326249"/>
          </a:xfrm>
          <a:prstGeom prst="rect">
            <a:avLst/>
          </a:prstGeom>
          <a:ln>
            <a:solidFill>
              <a:schemeClr val="tx1"/>
            </a:solidFill>
          </a:ln>
        </p:spPr>
      </p:pic>
      <p:pic>
        <p:nvPicPr>
          <p:cNvPr id="8" name="Picture 7" descr="A picture containing text, screenshot, line, diagram&#10;&#10;Description automatically generated">
            <a:extLst>
              <a:ext uri="{FF2B5EF4-FFF2-40B4-BE49-F238E27FC236}">
                <a16:creationId xmlns:a16="http://schemas.microsoft.com/office/drawing/2014/main" id="{18830312-CB75-A2B8-ACAB-502463DE8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5338" y="97634"/>
            <a:ext cx="3955958" cy="3906509"/>
          </a:xfrm>
          <a:prstGeom prst="rect">
            <a:avLst/>
          </a:prstGeom>
          <a:ln>
            <a:solidFill>
              <a:schemeClr val="tx1"/>
            </a:solidFill>
          </a:ln>
        </p:spPr>
      </p:pic>
    </p:spTree>
    <p:extLst>
      <p:ext uri="{BB962C8B-B14F-4D97-AF65-F5344CB8AC3E}">
        <p14:creationId xmlns:p14="http://schemas.microsoft.com/office/powerpoint/2010/main" val="654107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303"/>
            <a:ext cx="12192000" cy="1124006"/>
          </a:xfrm>
          <a:ln>
            <a:noFill/>
          </a:ln>
          <a:effectLst>
            <a:outerShdw blurRad="107950" dist="12700" dir="5400000" algn="ctr">
              <a:srgbClr val="000000"/>
            </a:outerShdw>
          </a:effectLst>
        </p:spPr>
        <p:txBody>
          <a:bodyPr/>
          <a:lstStyle/>
          <a:p>
            <a:r>
              <a:rPr lang="en-US" b="1"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	</a:t>
            </a:r>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Current And Up-coming Work:</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3" name="Content Placeholder 21">
            <a:extLst>
              <a:ext uri="{FF2B5EF4-FFF2-40B4-BE49-F238E27FC236}">
                <a16:creationId xmlns:a16="http://schemas.microsoft.com/office/drawing/2014/main" id="{637A749D-769C-2B2A-DDF0-8B974BAB46B2}"/>
              </a:ext>
            </a:extLst>
          </p:cNvPr>
          <p:cNvSpPr>
            <a:spLocks noGrp="1"/>
          </p:cNvSpPr>
          <p:nvPr>
            <p:ph idx="1"/>
          </p:nvPr>
        </p:nvSpPr>
        <p:spPr>
          <a:xfrm>
            <a:off x="1410201" y="2222090"/>
            <a:ext cx="9778909" cy="3932902"/>
          </a:xfrm>
        </p:spPr>
        <p:txBody>
          <a:bodyPr>
            <a:noAutofit/>
          </a:bodyPr>
          <a:lstStyle/>
          <a:p>
            <a:pPr marL="0" indent="0">
              <a:buNone/>
            </a:pPr>
            <a:r>
              <a:rPr lang="en-US" sz="2400" u="sng" dirty="0">
                <a:solidFill>
                  <a:schemeClr val="tx1"/>
                </a:solidFill>
                <a:latin typeface="Cambria" panose="02040503050406030204" pitchFamily="18" charset="0"/>
                <a:ea typeface="Cambria" panose="02040503050406030204" pitchFamily="18" charset="0"/>
              </a:rPr>
              <a:t>Current work:-</a:t>
            </a:r>
          </a:p>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Finalize the LF and DRE curves</a:t>
            </a:r>
          </a:p>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Finalize the </a:t>
            </a:r>
            <a:r>
              <a:rPr lang="en-US" sz="2400" dirty="0" err="1">
                <a:solidFill>
                  <a:schemeClr val="tx1"/>
                </a:solidFill>
                <a:latin typeface="Cambria" panose="02040503050406030204" pitchFamily="18" charset="0"/>
                <a:ea typeface="Cambria" panose="02040503050406030204" pitchFamily="18" charset="0"/>
              </a:rPr>
              <a:t>comparisions</a:t>
            </a:r>
            <a:r>
              <a:rPr lang="en-US" sz="2400" dirty="0">
                <a:solidFill>
                  <a:schemeClr val="tx1"/>
                </a:solidFill>
                <a:latin typeface="Cambria" panose="02040503050406030204" pitchFamily="18" charset="0"/>
                <a:ea typeface="Cambria" panose="02040503050406030204" pitchFamily="18" charset="0"/>
              </a:rPr>
              <a:t> with the literature.</a:t>
            </a:r>
            <a:endParaRPr lang="en-US" sz="2400" u="sng" dirty="0">
              <a:solidFill>
                <a:schemeClr val="tx1"/>
              </a:solidFill>
              <a:latin typeface="Cambria" panose="02040503050406030204" pitchFamily="18" charset="0"/>
              <a:ea typeface="Cambria" panose="02040503050406030204" pitchFamily="18" charset="0"/>
            </a:endParaRPr>
          </a:p>
          <a:p>
            <a:pPr marL="0" indent="0">
              <a:buNone/>
            </a:pPr>
            <a:r>
              <a:rPr lang="en-US" sz="2400" u="sng" dirty="0">
                <a:solidFill>
                  <a:schemeClr val="tx1"/>
                </a:solidFill>
                <a:latin typeface="Cambria" panose="02040503050406030204" pitchFamily="18" charset="0"/>
                <a:ea typeface="Cambria" panose="02040503050406030204" pitchFamily="18" charset="0"/>
              </a:rPr>
              <a:t>Upcoming work:-</a:t>
            </a:r>
          </a:p>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Increasing the size of the training sample</a:t>
            </a:r>
          </a:p>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Predicting the unknown redshift of GRBs</a:t>
            </a:r>
          </a:p>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Integrating the ML model functionality into a website</a:t>
            </a:r>
          </a:p>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Making the codes and methodology publicly available</a:t>
            </a:r>
          </a:p>
          <a:p>
            <a:pPr marL="457200" indent="-457200">
              <a:buFont typeface="+mj-lt"/>
              <a:buAutoNum type="arabicPeriod"/>
            </a:pPr>
            <a:r>
              <a:rPr lang="en-US" sz="2400" dirty="0">
                <a:solidFill>
                  <a:schemeClr val="tx1"/>
                </a:solidFill>
                <a:latin typeface="Cambria" panose="02040503050406030204" pitchFamily="18" charset="0"/>
                <a:ea typeface="Cambria" panose="02040503050406030204" pitchFamily="18" charset="0"/>
              </a:rPr>
              <a:t>GRB redshift classification &amp; properties classification</a:t>
            </a:r>
          </a:p>
        </p:txBody>
      </p:sp>
    </p:spTree>
    <p:extLst>
      <p:ext uri="{BB962C8B-B14F-4D97-AF65-F5344CB8AC3E}">
        <p14:creationId xmlns:p14="http://schemas.microsoft.com/office/powerpoint/2010/main" val="296122514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2C50-4AB5-4E9F-8A6E-5F3DF0AF53B7}"/>
              </a:ext>
            </a:extLst>
          </p:cNvPr>
          <p:cNvSpPr>
            <a:spLocks noGrp="1"/>
          </p:cNvSpPr>
          <p:nvPr>
            <p:ph type="title"/>
          </p:nvPr>
        </p:nvSpPr>
        <p:spPr>
          <a:xfrm>
            <a:off x="483951" y="456689"/>
            <a:ext cx="11060350" cy="1325563"/>
          </a:xfrm>
        </p:spPr>
        <p:txBody>
          <a:bodyPr/>
          <a:lstStyle/>
          <a:p>
            <a:r>
              <a:rPr lang="en-US" b="1" u="sng" dirty="0"/>
              <a:t>LC Reconstruction – Results for BPL reconstruction</a:t>
            </a:r>
            <a:endParaRPr lang="en-IN" b="1" u="sng" dirty="0"/>
          </a:p>
        </p:txBody>
      </p:sp>
      <p:sp>
        <p:nvSpPr>
          <p:cNvPr id="6" name="TextBox 5">
            <a:extLst>
              <a:ext uri="{FF2B5EF4-FFF2-40B4-BE49-F238E27FC236}">
                <a16:creationId xmlns:a16="http://schemas.microsoft.com/office/drawing/2014/main" id="{B853DFEF-2897-4B69-871C-C328060F8800}"/>
              </a:ext>
            </a:extLst>
          </p:cNvPr>
          <p:cNvSpPr txBox="1"/>
          <p:nvPr/>
        </p:nvSpPr>
        <p:spPr>
          <a:xfrm>
            <a:off x="-1" y="2332876"/>
            <a:ext cx="1219200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Table here showing error fractions before and after reconstruction, for 10% noise level. Last four columns show the relative percentage decrease in the BPL parameter error fractions. Similar to the W07 reconstruction, a majority of them show a decrease.</a:t>
            </a:r>
            <a:endParaRPr kumimoji="0" lang="en-I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Picture 7" descr="A picture containing text, screenshot, number, parallel&#10;&#10;Description automatically generated">
            <a:extLst>
              <a:ext uri="{FF2B5EF4-FFF2-40B4-BE49-F238E27FC236}">
                <a16:creationId xmlns:a16="http://schemas.microsoft.com/office/drawing/2014/main" id="{110022AB-9E7D-2426-DF2F-D18F670819E8}"/>
              </a:ext>
            </a:extLst>
          </p:cNvPr>
          <p:cNvPicPr>
            <a:picLocks noChangeAspect="1"/>
          </p:cNvPicPr>
          <p:nvPr/>
        </p:nvPicPr>
        <p:blipFill rotWithShape="1">
          <a:blip r:embed="rId2">
            <a:extLst>
              <a:ext uri="{28A0092B-C50C-407E-A947-70E740481C1C}">
                <a14:useLocalDpi xmlns:a14="http://schemas.microsoft.com/office/drawing/2010/main" val="0"/>
              </a:ext>
            </a:extLst>
          </a:blip>
          <a:srcRect b="8392"/>
          <a:stretch/>
        </p:blipFill>
        <p:spPr>
          <a:xfrm>
            <a:off x="-1" y="3341931"/>
            <a:ext cx="12192000" cy="3535119"/>
          </a:xfrm>
          <a:prstGeom prst="rect">
            <a:avLst/>
          </a:prstGeom>
        </p:spPr>
      </p:pic>
    </p:spTree>
    <p:extLst>
      <p:ext uri="{BB962C8B-B14F-4D97-AF65-F5344CB8AC3E}">
        <p14:creationId xmlns:p14="http://schemas.microsoft.com/office/powerpoint/2010/main" val="13741716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5225-D049-D3A2-EDEE-43734A8A208F}"/>
              </a:ext>
            </a:extLst>
          </p:cNvPr>
          <p:cNvSpPr>
            <a:spLocks noGrp="1"/>
          </p:cNvSpPr>
          <p:nvPr>
            <p:ph type="title"/>
          </p:nvPr>
        </p:nvSpPr>
        <p:spPr>
          <a:xfrm>
            <a:off x="1840754" y="685800"/>
            <a:ext cx="8761413" cy="1143422"/>
          </a:xfrm>
        </p:spPr>
        <p:txBody>
          <a:bodyPr/>
          <a:lstStyle/>
          <a:p>
            <a:r>
              <a:rPr lang="en-US" dirty="0"/>
              <a:t>New Analysis with a combination of sample: The Master sample</a:t>
            </a:r>
          </a:p>
        </p:txBody>
      </p:sp>
      <p:sp>
        <p:nvSpPr>
          <p:cNvPr id="3" name="CasellaDiTesto 2">
            <a:extLst>
              <a:ext uri="{FF2B5EF4-FFF2-40B4-BE49-F238E27FC236}">
                <a16:creationId xmlns:a16="http://schemas.microsoft.com/office/drawing/2014/main" id="{F41923CB-BE2A-DEB6-57A8-237DEE096498}"/>
              </a:ext>
            </a:extLst>
          </p:cNvPr>
          <p:cNvSpPr txBox="1"/>
          <p:nvPr/>
        </p:nvSpPr>
        <p:spPr>
          <a:xfrm>
            <a:off x="10466614" y="224621"/>
            <a:ext cx="608822"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sng" strike="noStrike" kern="1200" cap="none" spc="0" normalizeH="0" baseline="0" noProof="0" dirty="0">
                <a:ln>
                  <a:noFill/>
                </a:ln>
                <a:solidFill>
                  <a:prstClr val="white"/>
                </a:solidFill>
                <a:effectLst/>
                <a:uLnTx/>
                <a:uFillTx/>
                <a:latin typeface="Century Gothic" panose="020B0502020202020204"/>
                <a:ea typeface="+mn-ea"/>
                <a:cs typeface="+mn-cs"/>
              </a:rPr>
              <a:t>17</a:t>
            </a:r>
          </a:p>
        </p:txBody>
      </p:sp>
      <p:sp>
        <p:nvSpPr>
          <p:cNvPr id="4" name="Rectangle 3">
            <a:extLst>
              <a:ext uri="{FF2B5EF4-FFF2-40B4-BE49-F238E27FC236}">
                <a16:creationId xmlns:a16="http://schemas.microsoft.com/office/drawing/2014/main" id="{F5A0252D-1CF4-BCCF-4C9F-88922A32D93F}"/>
              </a:ext>
            </a:extLst>
          </p:cNvPr>
          <p:cNvSpPr/>
          <p:nvPr/>
        </p:nvSpPr>
        <p:spPr>
          <a:xfrm>
            <a:off x="1864697" y="2877929"/>
            <a:ext cx="8601917" cy="809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Duplicate entries removed by assigning priority to catalogs in the following order: DES, Pantheon+, Pantheon and JLA.</a:t>
            </a:r>
          </a:p>
        </p:txBody>
      </p:sp>
      <p:sp>
        <p:nvSpPr>
          <p:cNvPr id="5" name="Rectangle 4">
            <a:extLst>
              <a:ext uri="{FF2B5EF4-FFF2-40B4-BE49-F238E27FC236}">
                <a16:creationId xmlns:a16="http://schemas.microsoft.com/office/drawing/2014/main" id="{2D2B397C-53E7-FF69-6271-184AA1B8C2F0}"/>
              </a:ext>
            </a:extLst>
          </p:cNvPr>
          <p:cNvSpPr/>
          <p:nvPr/>
        </p:nvSpPr>
        <p:spPr>
          <a:xfrm>
            <a:off x="2747010" y="2143358"/>
            <a:ext cx="6469380" cy="5186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rPr>
              <a:t>Pantheon, PantheonPlus, JLA, and DES: </a:t>
            </a:r>
            <a:r>
              <a:rPr kumimoji="0" lang="en-US" sz="1800" b="1" i="0" u="none" strike="noStrike" kern="1200" cap="none" spc="0" normalizeH="0" baseline="0" noProof="0">
                <a:ln>
                  <a:noFill/>
                </a:ln>
                <a:solidFill>
                  <a:prstClr val="white"/>
                </a:solidFill>
                <a:effectLst/>
                <a:uLnTx/>
                <a:uFillTx/>
                <a:latin typeface="Century Gothic" panose="020B0502020202020204"/>
                <a:ea typeface="+mn-ea"/>
                <a:cs typeface="+mn-cs"/>
              </a:rPr>
              <a:t>3789 SNe Ia</a:t>
            </a:r>
            <a:r>
              <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rPr>
              <a:t>. </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FB83882B-77BE-EA12-4895-6496D7294C6F}"/>
              </a:ext>
            </a:extLst>
          </p:cNvPr>
          <p:cNvSpPr/>
          <p:nvPr/>
        </p:nvSpPr>
        <p:spPr>
          <a:xfrm>
            <a:off x="3135630" y="3980369"/>
            <a:ext cx="5920740" cy="711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The order priority chosen for comparison with the DES sample</a:t>
            </a:r>
          </a:p>
        </p:txBody>
      </p:sp>
      <p:sp>
        <p:nvSpPr>
          <p:cNvPr id="7" name="Rectangle 6">
            <a:extLst>
              <a:ext uri="{FF2B5EF4-FFF2-40B4-BE49-F238E27FC236}">
                <a16:creationId xmlns:a16="http://schemas.microsoft.com/office/drawing/2014/main" id="{2EDD4C27-1546-2D19-98DB-934658E7B873}"/>
              </a:ext>
            </a:extLst>
          </p:cNvPr>
          <p:cNvSpPr/>
          <p:nvPr/>
        </p:nvSpPr>
        <p:spPr>
          <a:xfrm>
            <a:off x="3135630" y="5650845"/>
            <a:ext cx="5540537" cy="10427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Paper is now </a:t>
            </a:r>
            <a:r>
              <a:rPr lang="en-US" b="1" dirty="0">
                <a:solidFill>
                  <a:prstClr val="white"/>
                </a:solidFill>
                <a:latin typeface="Century Gothic" panose="020B0502020202020204"/>
              </a:rPr>
              <a:t>published</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Yu Mincho" panose="02020400000000000000" pitchFamily="18" charset="-128"/>
                <a:ea typeface="+mn-ea"/>
                <a:cs typeface="Times New Roman" panose="02020603050405020304" pitchFamily="18" charset="0"/>
              </a:rPr>
              <a:t>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
        <p:nvSpPr>
          <p:cNvPr id="8" name="Rectangle 7">
            <a:extLst>
              <a:ext uri="{FF2B5EF4-FFF2-40B4-BE49-F238E27FC236}">
                <a16:creationId xmlns:a16="http://schemas.microsoft.com/office/drawing/2014/main" id="{6726128A-F24A-4BFC-2091-C304B427BCFD}"/>
              </a:ext>
            </a:extLst>
          </p:cNvPr>
          <p:cNvSpPr/>
          <p:nvPr/>
        </p:nvSpPr>
        <p:spPr>
          <a:xfrm>
            <a:off x="3403075" y="4822318"/>
            <a:ext cx="5157250" cy="6980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Two binning techniques: </a:t>
            </a: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equi</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-populated, </a:t>
            </a: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equi</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-spacing and moving window</a:t>
            </a:r>
          </a:p>
        </p:txBody>
      </p:sp>
      <p:sp>
        <p:nvSpPr>
          <p:cNvPr id="9" name="CasellaDiTesto 3">
            <a:extLst>
              <a:ext uri="{FF2B5EF4-FFF2-40B4-BE49-F238E27FC236}">
                <a16:creationId xmlns:a16="http://schemas.microsoft.com/office/drawing/2014/main" id="{A6B9FAE8-EFD4-867F-70DD-2B17203265D6}"/>
              </a:ext>
            </a:extLst>
          </p:cNvPr>
          <p:cNvSpPr txBox="1"/>
          <p:nvPr/>
        </p:nvSpPr>
        <p:spPr>
          <a:xfrm>
            <a:off x="3403075" y="6170335"/>
            <a:ext cx="5157250" cy="307777"/>
          </a:xfrm>
          <a:prstGeom prst="rect">
            <a:avLst/>
          </a:prstGeom>
          <a:noFill/>
        </p:spPr>
        <p:txBody>
          <a:bodyPr wrap="square">
            <a:spAutoFit/>
          </a:bodyPr>
          <a:lstStyle/>
          <a:p>
            <a:pPr lvl="0">
              <a:defRPr/>
            </a:pPr>
            <a:r>
              <a:rPr kumimoji="0" lang="it-IT" sz="1400" b="1" i="1" u="none" strike="noStrike" kern="1200" cap="none" spc="0" normalizeH="0" baseline="0" noProof="0" dirty="0">
                <a:ln>
                  <a:noFill/>
                </a:ln>
                <a:solidFill>
                  <a:schemeClr val="bg1"/>
                </a:solidFill>
                <a:effectLst/>
                <a:uLnTx/>
                <a:uFillTx/>
                <a:latin typeface="Century Gothic" panose="020B0502020202020204"/>
                <a:ea typeface="+mn-ea"/>
                <a:cs typeface="+mn-cs"/>
              </a:rPr>
              <a:t>M. G. Dainotti et al. 2025 (JHEAP </a:t>
            </a:r>
            <a:r>
              <a:rPr lang="en-US" sz="1400" b="1" dirty="0">
                <a:solidFill>
                  <a:schemeClr val="bg1"/>
                </a:solidFill>
                <a:hlinkClick r:id="rId2" tooltip="Go to table of contents for this volume/issue">
                  <a:extLst>
                    <a:ext uri="{A12FA001-AC4F-418D-AE19-62706E023703}">
                      <ahyp:hlinkClr xmlns:ahyp="http://schemas.microsoft.com/office/drawing/2018/hyperlinkcolor" val="tx"/>
                    </a:ext>
                  </a:extLst>
                </a:hlinkClick>
              </a:rPr>
              <a:t>48</a:t>
            </a:r>
            <a:r>
              <a:rPr lang="en-US" sz="1400" b="1" dirty="0">
                <a:solidFill>
                  <a:schemeClr val="bg1"/>
                </a:solidFill>
              </a:rPr>
              <a:t>, August 2025, 100405</a:t>
            </a:r>
            <a:r>
              <a:rPr kumimoji="0" lang="it-IT" sz="1050" b="0" i="1" u="none" strike="noStrike" kern="1200" cap="none" spc="0" normalizeH="0" baseline="0" noProof="0" dirty="0">
                <a:ln>
                  <a:noFill/>
                </a:ln>
                <a:solidFill>
                  <a:srgbClr val="FF0000"/>
                </a:solidFill>
                <a:effectLst/>
                <a:uLnTx/>
                <a:uFillTx/>
                <a:ea typeface="+mn-ea"/>
                <a:cs typeface="+mn-cs"/>
              </a:rPr>
              <a:t>)</a:t>
            </a:r>
          </a:p>
        </p:txBody>
      </p:sp>
    </p:spTree>
    <p:extLst>
      <p:ext uri="{BB962C8B-B14F-4D97-AF65-F5344CB8AC3E}">
        <p14:creationId xmlns:p14="http://schemas.microsoft.com/office/powerpoint/2010/main" val="1444068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2C50-4AB5-4E9F-8A6E-5F3DF0AF53B7}"/>
              </a:ext>
            </a:extLst>
          </p:cNvPr>
          <p:cNvSpPr>
            <a:spLocks noGrp="1"/>
          </p:cNvSpPr>
          <p:nvPr>
            <p:ph type="title"/>
          </p:nvPr>
        </p:nvSpPr>
        <p:spPr>
          <a:xfrm>
            <a:off x="456117" y="525817"/>
            <a:ext cx="12062011" cy="1325563"/>
          </a:xfrm>
        </p:spPr>
        <p:txBody>
          <a:bodyPr/>
          <a:lstStyle/>
          <a:p>
            <a:r>
              <a:rPr lang="en-US" b="1" u="sng" dirty="0"/>
              <a:t>LC Reconstruction – Results for GP Reconstruction</a:t>
            </a:r>
            <a:endParaRPr lang="en-IN" b="1" u="sng" dirty="0"/>
          </a:p>
        </p:txBody>
      </p:sp>
      <p:sp>
        <p:nvSpPr>
          <p:cNvPr id="6" name="TextBox 5">
            <a:extLst>
              <a:ext uri="{FF2B5EF4-FFF2-40B4-BE49-F238E27FC236}">
                <a16:creationId xmlns:a16="http://schemas.microsoft.com/office/drawing/2014/main" id="{B853DFEF-2897-4B69-871C-C328060F8800}"/>
              </a:ext>
            </a:extLst>
          </p:cNvPr>
          <p:cNvSpPr txBox="1"/>
          <p:nvPr/>
        </p:nvSpPr>
        <p:spPr>
          <a:xfrm>
            <a:off x="6487123" y="2285049"/>
            <a:ext cx="55748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Here we show the results from the GP reconstructed LC refitted with W07 and BPL.</a:t>
            </a:r>
            <a:endPar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A picture containing text, number, screenshot, parallel&#10;&#10;Description automatically generated">
            <a:extLst>
              <a:ext uri="{FF2B5EF4-FFF2-40B4-BE49-F238E27FC236}">
                <a16:creationId xmlns:a16="http://schemas.microsoft.com/office/drawing/2014/main" id="{15698C57-D723-87AC-2FBC-A70D6BF19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55" y="1905615"/>
            <a:ext cx="6114622" cy="3473367"/>
          </a:xfrm>
          <a:prstGeom prst="rect">
            <a:avLst/>
          </a:prstGeom>
          <a:ln w="12700">
            <a:solidFill>
              <a:schemeClr val="tx1"/>
            </a:solidFill>
          </a:ln>
        </p:spPr>
      </p:pic>
      <p:pic>
        <p:nvPicPr>
          <p:cNvPr id="7" name="Picture 6" descr="A picture containing text, screenshot, number, parallel&#10;&#10;Description automatically generated">
            <a:extLst>
              <a:ext uri="{FF2B5EF4-FFF2-40B4-BE49-F238E27FC236}">
                <a16:creationId xmlns:a16="http://schemas.microsoft.com/office/drawing/2014/main" id="{FC05F822-EAB7-16C0-5CFD-0B35A9B30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089" y="3539613"/>
            <a:ext cx="5899911" cy="3318387"/>
          </a:xfrm>
          <a:prstGeom prst="rect">
            <a:avLst/>
          </a:prstGeom>
          <a:ln w="12700">
            <a:solidFill>
              <a:schemeClr val="tx1"/>
            </a:solidFill>
          </a:ln>
        </p:spPr>
      </p:pic>
      <p:sp>
        <p:nvSpPr>
          <p:cNvPr id="9" name="TextBox 8">
            <a:extLst>
              <a:ext uri="{FF2B5EF4-FFF2-40B4-BE49-F238E27FC236}">
                <a16:creationId xmlns:a16="http://schemas.microsoft.com/office/drawing/2014/main" id="{0E7195E1-4E42-4E0D-8990-B50D9A6693F3}"/>
              </a:ext>
            </a:extLst>
          </p:cNvPr>
          <p:cNvSpPr txBox="1"/>
          <p:nvPr/>
        </p:nvSpPr>
        <p:spPr>
          <a:xfrm>
            <a:off x="325022" y="5709469"/>
            <a:ext cx="557489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 see a decrease in the error fractions here as well.</a:t>
            </a:r>
            <a:endParaRPr kumimoji="0" lang="en-I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2852277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2C50-4AB5-4E9F-8A6E-5F3DF0AF53B7}"/>
              </a:ext>
            </a:extLst>
          </p:cNvPr>
          <p:cNvSpPr>
            <a:spLocks noGrp="1"/>
          </p:cNvSpPr>
          <p:nvPr>
            <p:ph type="title"/>
          </p:nvPr>
        </p:nvSpPr>
        <p:spPr>
          <a:xfrm>
            <a:off x="412955" y="475594"/>
            <a:ext cx="12062011" cy="1325563"/>
          </a:xfrm>
        </p:spPr>
        <p:txBody>
          <a:bodyPr/>
          <a:lstStyle/>
          <a:p>
            <a:r>
              <a:rPr lang="en-US" b="1" u="sng" dirty="0"/>
              <a:t>LC Reconstruction – Results for W07 reconstruction</a:t>
            </a:r>
            <a:endParaRPr lang="en-IN" b="1" u="sng" dirty="0"/>
          </a:p>
        </p:txBody>
      </p:sp>
      <p:pic>
        <p:nvPicPr>
          <p:cNvPr id="5" name="Content Placeholder 4">
            <a:extLst>
              <a:ext uri="{FF2B5EF4-FFF2-40B4-BE49-F238E27FC236}">
                <a16:creationId xmlns:a16="http://schemas.microsoft.com/office/drawing/2014/main" id="{1DA4DE7C-700D-A845-3A70-B1CAB359DE0C}"/>
              </a:ext>
            </a:extLst>
          </p:cNvPr>
          <p:cNvPicPr>
            <a:picLocks noGrp="1" noChangeAspect="1"/>
          </p:cNvPicPr>
          <p:nvPr>
            <p:ph idx="1"/>
          </p:nvPr>
        </p:nvPicPr>
        <p:blipFill rotWithShape="1">
          <a:blip r:embed="rId2"/>
          <a:stretch/>
        </p:blipFill>
        <p:spPr>
          <a:xfrm>
            <a:off x="2836411" y="3429000"/>
            <a:ext cx="6033763" cy="3416300"/>
          </a:xfrm>
          <a:ln>
            <a:solidFill>
              <a:schemeClr val="tx1"/>
            </a:solidFill>
          </a:ln>
        </p:spPr>
      </p:pic>
      <p:sp>
        <p:nvSpPr>
          <p:cNvPr id="6" name="TextBox 5">
            <a:extLst>
              <a:ext uri="{FF2B5EF4-FFF2-40B4-BE49-F238E27FC236}">
                <a16:creationId xmlns:a16="http://schemas.microsoft.com/office/drawing/2014/main" id="{B853DFEF-2897-4B69-871C-C328060F8800}"/>
              </a:ext>
            </a:extLst>
          </p:cNvPr>
          <p:cNvSpPr txBox="1"/>
          <p:nvPr/>
        </p:nvSpPr>
        <p:spPr>
          <a:xfrm>
            <a:off x="412955" y="2243609"/>
            <a:ext cx="11228438"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Table showing error fractions before and after reconstruction.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Last three columns show the relative percentage decrease in the W07 parameter error fractions. As we can see, a majority of them show a decrease.</a:t>
            </a:r>
            <a:endPar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876621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A926-5D59-3A86-F4F3-8A0B300EA977}"/>
              </a:ext>
            </a:extLst>
          </p:cNvPr>
          <p:cNvSpPr>
            <a:spLocks noGrp="1"/>
          </p:cNvSpPr>
          <p:nvPr>
            <p:ph type="title"/>
          </p:nvPr>
        </p:nvSpPr>
        <p:spPr>
          <a:xfrm>
            <a:off x="1416529" y="129284"/>
            <a:ext cx="10515600" cy="1325563"/>
          </a:xfrm>
        </p:spPr>
        <p:txBody>
          <a:bodyPr/>
          <a:lstStyle/>
          <a:p>
            <a:r>
              <a:rPr lang="en-US" dirty="0"/>
              <a:t>     LC Reconstruction - Methodology</a:t>
            </a:r>
            <a:endParaRPr lang="en-IN" dirty="0"/>
          </a:p>
        </p:txBody>
      </p:sp>
      <p:pic>
        <p:nvPicPr>
          <p:cNvPr id="5" name="Content Placeholder 4">
            <a:extLst>
              <a:ext uri="{FF2B5EF4-FFF2-40B4-BE49-F238E27FC236}">
                <a16:creationId xmlns:a16="http://schemas.microsoft.com/office/drawing/2014/main" id="{46E0E0CF-5497-0C78-3212-BAA6A7DB2486}"/>
              </a:ext>
            </a:extLst>
          </p:cNvPr>
          <p:cNvPicPr>
            <a:picLocks noGrp="1" noChangeAspect="1"/>
          </p:cNvPicPr>
          <p:nvPr>
            <p:ph idx="1"/>
          </p:nvPr>
        </p:nvPicPr>
        <p:blipFill rotWithShape="1">
          <a:blip r:embed="rId2"/>
          <a:srcRect b="13315"/>
          <a:stretch/>
        </p:blipFill>
        <p:spPr>
          <a:xfrm>
            <a:off x="2368559" y="1036730"/>
            <a:ext cx="6945770" cy="4621883"/>
          </a:xfrm>
        </p:spPr>
      </p:pic>
      <p:pic>
        <p:nvPicPr>
          <p:cNvPr id="3" name="Picture 2">
            <a:extLst>
              <a:ext uri="{FF2B5EF4-FFF2-40B4-BE49-F238E27FC236}">
                <a16:creationId xmlns:a16="http://schemas.microsoft.com/office/drawing/2014/main" id="{933ADBCE-A76C-8341-8F39-7DBAE139A6BA}"/>
              </a:ext>
            </a:extLst>
          </p:cNvPr>
          <p:cNvPicPr>
            <a:picLocks noChangeAspect="1"/>
          </p:cNvPicPr>
          <p:nvPr/>
        </p:nvPicPr>
        <p:blipFill>
          <a:blip r:embed="rId3"/>
          <a:stretch>
            <a:fillRect/>
          </a:stretch>
        </p:blipFill>
        <p:spPr>
          <a:xfrm>
            <a:off x="2777543" y="5899756"/>
            <a:ext cx="6047904" cy="828960"/>
          </a:xfrm>
          <a:prstGeom prst="rect">
            <a:avLst/>
          </a:prstGeom>
        </p:spPr>
      </p:pic>
    </p:spTree>
    <p:extLst>
      <p:ext uri="{BB962C8B-B14F-4D97-AF65-F5344CB8AC3E}">
        <p14:creationId xmlns:p14="http://schemas.microsoft.com/office/powerpoint/2010/main" val="239583089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8588B-293B-EDA8-B274-0B9B2A1A0BB5}"/>
              </a:ext>
            </a:extLst>
          </p:cNvPr>
          <p:cNvPicPr>
            <a:picLocks noChangeAspect="1"/>
          </p:cNvPicPr>
          <p:nvPr/>
        </p:nvPicPr>
        <p:blipFill rotWithShape="1">
          <a:blip r:embed="rId2"/>
          <a:srcRect l="6715" r="7594" b="17106"/>
          <a:stretch/>
        </p:blipFill>
        <p:spPr>
          <a:xfrm>
            <a:off x="2510118" y="879629"/>
            <a:ext cx="6992470" cy="4821924"/>
          </a:xfrm>
          <a:prstGeom prst="rect">
            <a:avLst/>
          </a:prstGeom>
          <a:ln>
            <a:solidFill>
              <a:schemeClr val="tx1"/>
            </a:solidFill>
          </a:ln>
        </p:spPr>
      </p:pic>
      <p:pic>
        <p:nvPicPr>
          <p:cNvPr id="3" name="Picture 2">
            <a:extLst>
              <a:ext uri="{FF2B5EF4-FFF2-40B4-BE49-F238E27FC236}">
                <a16:creationId xmlns:a16="http://schemas.microsoft.com/office/drawing/2014/main" id="{4C2ECC77-1167-ECCA-8B5E-D6F964675733}"/>
              </a:ext>
            </a:extLst>
          </p:cNvPr>
          <p:cNvPicPr>
            <a:picLocks noChangeAspect="1"/>
          </p:cNvPicPr>
          <p:nvPr/>
        </p:nvPicPr>
        <p:blipFill>
          <a:blip r:embed="rId3"/>
          <a:stretch>
            <a:fillRect/>
          </a:stretch>
        </p:blipFill>
        <p:spPr>
          <a:xfrm>
            <a:off x="2510118" y="5926824"/>
            <a:ext cx="6257365" cy="848989"/>
          </a:xfrm>
          <a:prstGeom prst="rect">
            <a:avLst/>
          </a:prstGeom>
        </p:spPr>
      </p:pic>
      <p:sp>
        <p:nvSpPr>
          <p:cNvPr id="4" name="TextBox 3">
            <a:extLst>
              <a:ext uri="{FF2B5EF4-FFF2-40B4-BE49-F238E27FC236}">
                <a16:creationId xmlns:a16="http://schemas.microsoft.com/office/drawing/2014/main" id="{CCFDC318-90E9-D03A-84E9-04254FDA2C10}"/>
              </a:ext>
            </a:extLst>
          </p:cNvPr>
          <p:cNvSpPr txBox="1"/>
          <p:nvPr/>
        </p:nvSpPr>
        <p:spPr>
          <a:xfrm>
            <a:off x="152400" y="6135475"/>
            <a:ext cx="291352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entury Gothic" panose="020B0502020202020204"/>
                <a:ea typeface="+mn-ea"/>
                <a:cs typeface="+mn-cs"/>
              </a:rPr>
              <a:t>Adding noise:</a:t>
            </a: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endParaRPr kumimoji="0" lang="en-IN"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AA9F9D15-D1F1-AEE0-8F5D-8E88E6E4F799}"/>
              </a:ext>
            </a:extLst>
          </p:cNvPr>
          <p:cNvSpPr txBox="1"/>
          <p:nvPr/>
        </p:nvSpPr>
        <p:spPr>
          <a:xfrm>
            <a:off x="9897035" y="5673810"/>
            <a:ext cx="170329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n = noise parameter (0.1, 0.2 and so on)</a:t>
            </a:r>
            <a:endParaRPr kumimoji="0" lang="en-IN"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7162522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BD9F-E1CB-0F46-849F-08D21D84FBC7}"/>
              </a:ext>
            </a:extLst>
          </p:cNvPr>
          <p:cNvSpPr>
            <a:spLocks noGrp="1"/>
          </p:cNvSpPr>
          <p:nvPr>
            <p:ph type="title"/>
          </p:nvPr>
        </p:nvSpPr>
        <p:spPr>
          <a:xfrm>
            <a:off x="1683038" y="284671"/>
            <a:ext cx="10370739" cy="1524983"/>
          </a:xfrm>
        </p:spPr>
        <p:txBody>
          <a:bodyPr/>
          <a:lstStyle/>
          <a:p>
            <a:r>
              <a:rPr lang="en-US" b="1" dirty="0"/>
              <a:t>How many redshifts we will predict</a:t>
            </a:r>
          </a:p>
        </p:txBody>
      </p:sp>
      <p:pic>
        <p:nvPicPr>
          <p:cNvPr id="9" name="Content Placeholder 8" descr="A screenshot of a data sheet&#10;&#10;Description automatically generated">
            <a:extLst>
              <a:ext uri="{FF2B5EF4-FFF2-40B4-BE49-F238E27FC236}">
                <a16:creationId xmlns:a16="http://schemas.microsoft.com/office/drawing/2014/main" id="{4EE5BC21-13C2-4432-C66D-495C37D82E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223" y="1392866"/>
            <a:ext cx="11915554" cy="5337544"/>
          </a:xfrm>
        </p:spPr>
      </p:pic>
      <p:sp>
        <p:nvSpPr>
          <p:cNvPr id="3" name="CasellaDiTesto 1">
            <a:extLst>
              <a:ext uri="{FF2B5EF4-FFF2-40B4-BE49-F238E27FC236}">
                <a16:creationId xmlns:a16="http://schemas.microsoft.com/office/drawing/2014/main" id="{68EAA2E3-32C5-C29C-7F01-D85C2C85C2D0}"/>
              </a:ext>
            </a:extLst>
          </p:cNvPr>
          <p:cNvSpPr txBox="1"/>
          <p:nvPr/>
        </p:nvSpPr>
        <p:spPr>
          <a:xfrm>
            <a:off x="10508962" y="231508"/>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sng" strike="noStrike" kern="1200" cap="none" spc="0" normalizeH="0" baseline="0" noProof="0" dirty="0">
                <a:ln>
                  <a:noFill/>
                </a:ln>
                <a:solidFill>
                  <a:prstClr val="white"/>
                </a:solidFill>
                <a:effectLst/>
                <a:uLnTx/>
                <a:uFillTx/>
                <a:latin typeface="Century Gothic" panose="020B0502020202020204"/>
                <a:ea typeface="+mn-ea"/>
                <a:cs typeface="+mn-cs"/>
              </a:rPr>
              <a:t>11</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9909039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608838"/>
            <a:ext cx="12192000" cy="1082351"/>
          </a:xfrm>
          <a:ln>
            <a:noFill/>
          </a:ln>
          <a:effectLst>
            <a:outerShdw blurRad="107950" dist="12700" dir="5400000" algn="ctr">
              <a:srgbClr val="000000"/>
            </a:outerShdw>
          </a:effectLst>
        </p:spPr>
        <p:txBody>
          <a:bodyPr/>
          <a:lstStyle/>
          <a:p>
            <a:r>
              <a:rPr lang="en-US"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rPr>
              <a:t>Methodology</a:t>
            </a:r>
            <a:endParaRPr lang="en-IN" b="1" u="sng" dirty="0">
              <a:effectLst>
                <a:outerShdw blurRad="50800" dist="38100" dir="2700000" algn="tl" rotWithShape="0">
                  <a:prstClr val="black">
                    <a:alpha val="40000"/>
                  </a:prstClr>
                </a:outerShdw>
              </a:effectLst>
              <a:latin typeface="Franklin Gothic Medium" panose="020B0603020102020204" pitchFamily="34" charset="0"/>
              <a:ea typeface="Cambria" panose="02040503050406030204" pitchFamily="18" charset="0"/>
            </a:endParaRPr>
          </a:p>
        </p:txBody>
      </p:sp>
      <p:sp>
        <p:nvSpPr>
          <p:cNvPr id="3" name="Content Placeholder 21">
            <a:extLst>
              <a:ext uri="{FF2B5EF4-FFF2-40B4-BE49-F238E27FC236}">
                <a16:creationId xmlns:a16="http://schemas.microsoft.com/office/drawing/2014/main" id="{F578401B-F23B-D5D8-06C7-BBC1C8FFFD5A}"/>
              </a:ext>
            </a:extLst>
          </p:cNvPr>
          <p:cNvSpPr>
            <a:spLocks noGrp="1"/>
          </p:cNvSpPr>
          <p:nvPr>
            <p:ph idx="1"/>
          </p:nvPr>
        </p:nvSpPr>
        <p:spPr>
          <a:xfrm>
            <a:off x="186200" y="2384547"/>
            <a:ext cx="12005800" cy="2939928"/>
          </a:xfrm>
        </p:spPr>
        <p:txBody>
          <a:bodyPr>
            <a:noAutofit/>
          </a:bodyPr>
          <a:lstStyle/>
          <a:p>
            <a:r>
              <a:rPr lang="en-US" sz="2400" dirty="0">
                <a:solidFill>
                  <a:schemeClr val="tx1"/>
                </a:solidFill>
                <a:latin typeface="Cambria" panose="02040503050406030204" pitchFamily="18" charset="0"/>
                <a:ea typeface="Cambria" panose="02040503050406030204" pitchFamily="18" charset="0"/>
              </a:rPr>
              <a:t>An analytical formula using the 9 GRB properties</a:t>
            </a:r>
          </a:p>
          <a:p>
            <a:r>
              <a:rPr lang="en-US" sz="2400" dirty="0">
                <a:solidFill>
                  <a:schemeClr val="tx1"/>
                </a:solidFill>
                <a:latin typeface="Cambria" panose="02040503050406030204" pitchFamily="18" charset="0"/>
                <a:ea typeface="Cambria" panose="02040503050406030204" pitchFamily="18" charset="0"/>
              </a:rPr>
              <a:t>Combine  9 features to give good estimate for </a:t>
            </a:r>
            <a:r>
              <a:rPr lang="en-US" sz="2400" b="1" dirty="0">
                <a:solidFill>
                  <a:schemeClr val="tx1"/>
                </a:solidFill>
                <a:latin typeface="Cambria" panose="02040503050406030204" pitchFamily="18" charset="0"/>
                <a:ea typeface="Cambria" panose="02040503050406030204" pitchFamily="18" charset="0"/>
              </a:rPr>
              <a:t>log(z+1)</a:t>
            </a:r>
          </a:p>
          <a:p>
            <a:r>
              <a:rPr lang="en-US" sz="2400" dirty="0">
                <a:solidFill>
                  <a:schemeClr val="tx1"/>
                </a:solidFill>
                <a:latin typeface="Cambria" panose="02040503050406030204" pitchFamily="18" charset="0"/>
                <a:ea typeface="Cambria" panose="02040503050406030204" pitchFamily="18" charset="0"/>
              </a:rPr>
              <a:t>Formula generator (over 16,000!!!)</a:t>
            </a:r>
          </a:p>
          <a:p>
            <a:r>
              <a:rPr lang="en-US" sz="2400" dirty="0">
                <a:solidFill>
                  <a:schemeClr val="tx1"/>
                </a:solidFill>
                <a:latin typeface="Cambria" panose="02040503050406030204" pitchFamily="18" charset="0"/>
                <a:ea typeface="Cambria" panose="02040503050406030204" pitchFamily="18" charset="0"/>
              </a:rPr>
              <a:t>Tested Generalized Additive Model (GAM) and picked the best fitting formula</a:t>
            </a:r>
          </a:p>
          <a:p>
            <a:r>
              <a:rPr lang="en-US" sz="2400" dirty="0">
                <a:solidFill>
                  <a:schemeClr val="tx1"/>
                </a:solidFill>
                <a:latin typeface="Cambria" panose="02040503050406030204" pitchFamily="18" charset="0"/>
                <a:ea typeface="Cambria" panose="02040503050406030204" pitchFamily="18" charset="0"/>
              </a:rPr>
              <a:t>For this we used the NAOJ Supercomputer facilities.</a:t>
            </a:r>
          </a:p>
        </p:txBody>
      </p:sp>
      <p:sp>
        <p:nvSpPr>
          <p:cNvPr id="6" name="TextBox 5">
            <a:extLst>
              <a:ext uri="{FF2B5EF4-FFF2-40B4-BE49-F238E27FC236}">
                <a16:creationId xmlns:a16="http://schemas.microsoft.com/office/drawing/2014/main" id="{256DDEA8-B467-BB38-DBE9-079F3FEBB564}"/>
              </a:ext>
            </a:extLst>
          </p:cNvPr>
          <p:cNvSpPr txBox="1"/>
          <p:nvPr/>
        </p:nvSpPr>
        <p:spPr>
          <a:xfrm>
            <a:off x="1020146" y="5833663"/>
            <a:ext cx="10151707"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log(z+1) = (log(NH) + log(T90) + </a:t>
            </a:r>
            <a:r>
              <a:rPr kumimoji="0" lang="en-US" sz="2400" b="0" i="0" u="none" strike="noStrike" kern="1200" cap="none" spc="0" normalizeH="0" baseline="0" noProof="0" dirty="0" err="1">
                <a:ln>
                  <a:noFill/>
                </a:ln>
                <a:solidFill>
                  <a:srgbClr val="EBEBEB"/>
                </a:solidFill>
                <a:effectLst/>
                <a:uLnTx/>
                <a:uFillTx/>
                <a:latin typeface="Cambria" panose="02040503050406030204" pitchFamily="18" charset="0"/>
                <a:ea typeface="Cambria" panose="02040503050406030204" pitchFamily="18" charset="0"/>
                <a:cs typeface="+mn-cs"/>
              </a:rPr>
              <a:t>PhotonIndex</a:t>
            </a:r>
            <a:r>
              <a:rPr kumimoji="0" lang="en-US"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 + log(Fa))</a:t>
            </a:r>
            <a:r>
              <a:rPr kumimoji="0" lang="en-US" sz="2400" b="0" i="0" u="none" strike="noStrike" kern="1200" cap="none" spc="0" normalizeH="0" baseline="30000" noProof="0" dirty="0">
                <a:ln>
                  <a:noFill/>
                </a:ln>
                <a:solidFill>
                  <a:srgbClr val="EBEBEB"/>
                </a:solidFill>
                <a:effectLst/>
                <a:uLnTx/>
                <a:uFillTx/>
                <a:latin typeface="Cambria" panose="02040503050406030204" pitchFamily="18" charset="0"/>
                <a:ea typeface="Cambria" panose="02040503050406030204" pitchFamily="18" charset="0"/>
                <a:cs typeface="+mn-cs"/>
              </a:rPr>
              <a:t>2</a:t>
            </a:r>
            <a:r>
              <a:rPr kumimoji="0" lang="en-US"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  + log(Ta) + </a:t>
            </a:r>
            <a:r>
              <a:rPr kumimoji="0" lang="el-GR"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α</a:t>
            </a:r>
            <a:r>
              <a:rPr kumimoji="0" lang="en-US"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 + </a:t>
            </a:r>
            <a:r>
              <a:rPr kumimoji="0" lang="el-GR"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β</a:t>
            </a:r>
            <a:r>
              <a:rPr kumimoji="0" lang="en-US"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 + 			 log</a:t>
            </a:r>
            <a:r>
              <a:rPr kumimoji="0" lang="el-GR"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Fluence) + log</a:t>
            </a:r>
            <a:r>
              <a:rPr kumimoji="0" lang="el-GR"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srgbClr val="EBEBEB"/>
                </a:solidFill>
                <a:effectLst/>
                <a:uLnTx/>
                <a:uFillTx/>
                <a:latin typeface="Cambria" panose="02040503050406030204" pitchFamily="18" charset="0"/>
                <a:ea typeface="Cambria" panose="02040503050406030204" pitchFamily="18" charset="0"/>
                <a:cs typeface="+mn-cs"/>
              </a:rPr>
              <a:t>Peakflux</a:t>
            </a:r>
            <a:r>
              <a:rPr kumimoji="0" lang="en-US" sz="2400" b="0" i="0" u="none" strike="noStrike" kern="1200" cap="none" spc="0" normalizeH="0" baseline="0" noProof="0" dirty="0">
                <a:ln>
                  <a:noFill/>
                </a:ln>
                <a:solidFill>
                  <a:srgbClr val="EBEBEB"/>
                </a:solidFill>
                <a:effectLst/>
                <a:uLnTx/>
                <a:uFillTx/>
                <a:latin typeface="Cambria" panose="02040503050406030204" pitchFamily="18" charset="0"/>
                <a:ea typeface="Cambria" panose="02040503050406030204" pitchFamily="18" charset="0"/>
                <a:cs typeface="+mn-cs"/>
              </a:rPr>
              <a:t>)</a:t>
            </a:r>
            <a:endParaRPr kumimoji="0" lang="en-IN" sz="1800" b="0" i="0" u="none" strike="noStrike" kern="1200" cap="none" spc="0" normalizeH="0" baseline="0" noProof="0" dirty="0">
              <a:ln>
                <a:noFill/>
              </a:ln>
              <a:solidFill>
                <a:srgbClr val="EBEBEB"/>
              </a:solidFill>
              <a:effectLst/>
              <a:uLnTx/>
              <a:uFillTx/>
              <a:latin typeface="Century Gothic" panose="020B0502020202020204"/>
              <a:ea typeface="+mn-ea"/>
              <a:cs typeface="+mn-cs"/>
            </a:endParaRPr>
          </a:p>
        </p:txBody>
      </p:sp>
      <p:sp>
        <p:nvSpPr>
          <p:cNvPr id="4" name="CasellaDiTesto 1">
            <a:extLst>
              <a:ext uri="{FF2B5EF4-FFF2-40B4-BE49-F238E27FC236}">
                <a16:creationId xmlns:a16="http://schemas.microsoft.com/office/drawing/2014/main" id="{5BBD3982-80E8-D7B6-58EE-EB0DB9D13A4B}"/>
              </a:ext>
            </a:extLst>
          </p:cNvPr>
          <p:cNvSpPr txBox="1"/>
          <p:nvPr/>
        </p:nvSpPr>
        <p:spPr>
          <a:xfrm>
            <a:off x="10481378" y="87584"/>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sng" strike="noStrike" kern="1200" cap="none" spc="0" normalizeH="0" baseline="0" noProof="0" dirty="0">
                <a:ln>
                  <a:noFill/>
                </a:ln>
                <a:solidFill>
                  <a:prstClr val="white"/>
                </a:solidFill>
                <a:effectLst/>
                <a:uLnTx/>
                <a:uFillTx/>
                <a:latin typeface="Century Gothic" panose="020B0502020202020204"/>
                <a:ea typeface="+mn-ea"/>
                <a:cs typeface="+mn-cs"/>
              </a:rPr>
              <a:t>14</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9784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D874-0453-F829-3ABB-6D9C7083E610}"/>
              </a:ext>
            </a:extLst>
          </p:cNvPr>
          <p:cNvSpPr>
            <a:spLocks noGrp="1"/>
          </p:cNvSpPr>
          <p:nvPr>
            <p:ph type="title"/>
          </p:nvPr>
        </p:nvSpPr>
        <p:spPr/>
        <p:txBody>
          <a:bodyPr/>
          <a:lstStyle/>
          <a:p>
            <a:r>
              <a:rPr lang="en-IN" b="1" dirty="0"/>
              <a:t>Introduction to GRB</a:t>
            </a:r>
          </a:p>
        </p:txBody>
      </p:sp>
      <p:sp>
        <p:nvSpPr>
          <p:cNvPr id="3" name="Content Placeholder 2">
            <a:extLst>
              <a:ext uri="{FF2B5EF4-FFF2-40B4-BE49-F238E27FC236}">
                <a16:creationId xmlns:a16="http://schemas.microsoft.com/office/drawing/2014/main" id="{168EC1EF-F2EF-612C-B730-60BF2E061F21}"/>
              </a:ext>
            </a:extLst>
          </p:cNvPr>
          <p:cNvSpPr>
            <a:spLocks noGrp="1"/>
          </p:cNvSpPr>
          <p:nvPr>
            <p:ph idx="1"/>
          </p:nvPr>
        </p:nvSpPr>
        <p:spPr>
          <a:xfrm>
            <a:off x="548297" y="2360428"/>
            <a:ext cx="7540689" cy="4199860"/>
          </a:xfrm>
        </p:spPr>
        <p:txBody>
          <a:bodyPr>
            <a:noAutofit/>
          </a:bodyPr>
          <a:lstStyle/>
          <a:p>
            <a:r>
              <a:rPr lang="en-US" sz="2000" b="1" dirty="0"/>
              <a:t>Flashes of high energy photons in the sky (typical duration is few seconds)</a:t>
            </a:r>
          </a:p>
          <a:p>
            <a:r>
              <a:rPr lang="en-US" sz="2000" b="1" dirty="0"/>
              <a:t>The greatest amount of energy released in a short time, not considering Big Bang</a:t>
            </a:r>
          </a:p>
          <a:p>
            <a:r>
              <a:rPr lang="en-US" sz="2000" b="1" dirty="0"/>
              <a:t>Cosmological origin. Furthest GRBs observed z ~ 9.4</a:t>
            </a:r>
          </a:p>
          <a:p>
            <a:r>
              <a:rPr lang="en-US" sz="2000" b="1" dirty="0"/>
              <a:t>X-rays, optical, and radio radiation observed after days/months (afterglows), distinct from the main γ-ray events (the prompt emission).</a:t>
            </a:r>
          </a:p>
          <a:p>
            <a:r>
              <a:rPr lang="en-US" sz="2000" b="1" dirty="0"/>
              <a:t>Observed spectrum non-thermal.</a:t>
            </a:r>
          </a:p>
          <a:p>
            <a:r>
              <a:rPr lang="en-US" sz="2000" b="1" dirty="0"/>
              <a:t>GRBs are important for their energy emission mechanisms. </a:t>
            </a:r>
          </a:p>
        </p:txBody>
      </p:sp>
      <p:sp>
        <p:nvSpPr>
          <p:cNvPr id="14" name="Slide Number Placeholder 13">
            <a:extLst>
              <a:ext uri="{FF2B5EF4-FFF2-40B4-BE49-F238E27FC236}">
                <a16:creationId xmlns:a16="http://schemas.microsoft.com/office/drawing/2014/main" id="{8298E989-33C9-1369-2B93-1277541B9AF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FDD2843-DED5-4021-95DF-64207B697077}" type="slidenum">
              <a:rPr kumimoji="0" lang="en-IN"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IN"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2">
            <a:extLst>
              <a:ext uri="{FF2B5EF4-FFF2-40B4-BE49-F238E27FC236}">
                <a16:creationId xmlns:a16="http://schemas.microsoft.com/office/drawing/2014/main" id="{BAFE51A1-CA94-20E5-D367-A68869DFF9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92" r="20495"/>
          <a:stretch/>
        </p:blipFill>
        <p:spPr bwMode="auto">
          <a:xfrm rot="10800000">
            <a:off x="8380905" y="2603500"/>
            <a:ext cx="3262798" cy="282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05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161124" y="2288566"/>
            <a:ext cx="11268364" cy="4405745"/>
          </a:xfrm>
        </p:spPr>
        <p:txBody>
          <a:bodyPr>
            <a:normAutofit fontScale="92500" lnSpcReduction="10000"/>
          </a:bodyPr>
          <a:lstStyle/>
          <a:p>
            <a:pPr marL="0" indent="0">
              <a:buNone/>
            </a:pPr>
            <a:r>
              <a:rPr lang="en-US" altLang="en-US" sz="2400" dirty="0">
                <a:solidFill>
                  <a:srgbClr val="FF0000"/>
                </a:solidFill>
                <a:latin typeface="Aharoni" pitchFamily="2" charset="-79"/>
                <a:cs typeface="Aharoni" pitchFamily="2" charset="-79"/>
              </a:rPr>
              <a:t>				    						 </a:t>
            </a:r>
            <a:r>
              <a:rPr lang="en-US" altLang="en-US" sz="2800" dirty="0">
                <a:solidFill>
                  <a:srgbClr val="FF0000"/>
                </a:solidFill>
                <a:latin typeface="Aharoni" pitchFamily="2" charset="-79"/>
                <a:cs typeface="Aharoni" pitchFamily="2" charset="-79"/>
              </a:rPr>
              <a:t>Because They…</a:t>
            </a:r>
          </a:p>
          <a:p>
            <a:r>
              <a:rPr lang="en-US" sz="2400" kern="0" dirty="0">
                <a:solidFill>
                  <a:sysClr val="windowText" lastClr="000000"/>
                </a:solidFill>
                <a:latin typeface="Century Gothic" panose="020B0502020202020204" pitchFamily="34" charset="0"/>
                <a:ea typeface="Verdana" panose="020B0604030504040204" pitchFamily="34" charset="0"/>
                <a:cs typeface="Arial" panose="020B0604020202020204" pitchFamily="34" charset="0"/>
              </a:rPr>
              <a:t>Can be probes of the early evolution of the Universe. </a:t>
            </a:r>
          </a:p>
          <a:p>
            <a:r>
              <a:rPr lang="en-US" sz="2400" kern="0" dirty="0">
                <a:solidFill>
                  <a:sysClr val="windowText" lastClr="000000"/>
                </a:solidFill>
                <a:latin typeface="Century Gothic" panose="020B0502020202020204" pitchFamily="34" charset="0"/>
                <a:ea typeface="Verdana" panose="020B0604030504040204" pitchFamily="34" charset="0"/>
                <a:cs typeface="Arial" panose="020B0604020202020204" pitchFamily="34" charset="0"/>
              </a:rPr>
              <a:t>Are observed beyond the epoch of reionization. </a:t>
            </a:r>
            <a:endParaRPr lang="en-US" altLang="en-US" sz="2400" dirty="0">
              <a:latin typeface="Century Gothic" panose="020B0502020202020204" pitchFamily="34" charset="0"/>
              <a:cs typeface="Arial" panose="020B0604020202020204" pitchFamily="34" charset="0"/>
            </a:endParaRPr>
          </a:p>
          <a:p>
            <a:r>
              <a:rPr lang="en-US" sz="2400" kern="0" dirty="0">
                <a:solidFill>
                  <a:sysClr val="windowText" lastClr="000000"/>
                </a:solidFill>
                <a:latin typeface="Century Gothic" panose="020B0502020202020204" pitchFamily="34" charset="0"/>
                <a:ea typeface="Verdana" panose="020B0604030504040204" pitchFamily="34" charset="0"/>
                <a:cs typeface="Arial" panose="020B0604020202020204" pitchFamily="34" charset="0"/>
              </a:rPr>
              <a:t>Allow us to investigate Pop III stars.</a:t>
            </a:r>
          </a:p>
          <a:p>
            <a:r>
              <a:rPr lang="en-US" sz="2400" kern="0" dirty="0">
                <a:solidFill>
                  <a:sysClr val="windowText" lastClr="000000"/>
                </a:solidFill>
                <a:latin typeface="Century Gothic" panose="020B0502020202020204" pitchFamily="34" charset="0"/>
                <a:ea typeface="Verdana" panose="020B0604030504040204" pitchFamily="34" charset="0"/>
                <a:cs typeface="Arial" panose="020B0604020202020204" pitchFamily="34" charset="0"/>
              </a:rPr>
              <a:t>Allow us to track the star formation.</a:t>
            </a:r>
          </a:p>
          <a:p>
            <a:r>
              <a:rPr lang="en-US" altLang="en-US" sz="2400" dirty="0">
                <a:latin typeface="Century Gothic" panose="020B0502020202020204" pitchFamily="34" charset="0"/>
                <a:cs typeface="Arial" panose="020B0604020202020204" pitchFamily="34" charset="0"/>
              </a:rPr>
              <a:t>Are much more distant than Supernovae (SNe) </a:t>
            </a:r>
            <a:r>
              <a:rPr lang="en-US" altLang="en-US" sz="2400" dirty="0" err="1">
                <a:latin typeface="Century Gothic" panose="020B0502020202020204" pitchFamily="34" charset="0"/>
                <a:cs typeface="Arial" panose="020B0604020202020204" pitchFamily="34" charset="0"/>
              </a:rPr>
              <a:t>Ia</a:t>
            </a:r>
            <a:r>
              <a:rPr lang="en-US" altLang="en-US" sz="2400" dirty="0">
                <a:latin typeface="Century Gothic" panose="020B0502020202020204" pitchFamily="34" charset="0"/>
                <a:cs typeface="Arial" panose="020B0604020202020204" pitchFamily="34" charset="0"/>
              </a:rPr>
              <a:t> (z=2.9) and quasars (z=7.54).</a:t>
            </a:r>
            <a:r>
              <a:rPr lang="en-US" altLang="en-US" sz="2400" dirty="0">
                <a:solidFill>
                  <a:srgbClr val="FF0000"/>
                </a:solidFill>
                <a:latin typeface="Century Gothic" panose="020B0502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    </a:t>
            </a:r>
          </a:p>
          <a:p>
            <a:pPr marL="0" indent="0">
              <a:buNone/>
            </a:pPr>
            <a:r>
              <a:rPr lang="en-US" altLang="en-US" sz="2400" dirty="0">
                <a:solidFill>
                  <a:srgbClr val="FF0000"/>
                </a:solidFill>
                <a:latin typeface="Arial" panose="020B0604020202020204" pitchFamily="34" charset="0"/>
                <a:cs typeface="Arial" panose="020B0604020202020204" pitchFamily="34" charset="0"/>
              </a:rPr>
              <a:t>				      					 </a:t>
            </a:r>
            <a:r>
              <a:rPr lang="en-US" altLang="en-US" sz="2800" b="1" dirty="0">
                <a:solidFill>
                  <a:srgbClr val="FF0000"/>
                </a:solidFill>
                <a:latin typeface="Aharoni" panose="02010803020104030203" pitchFamily="2" charset="-79"/>
                <a:cs typeface="Aharoni" panose="02010803020104030203" pitchFamily="2" charset="-79"/>
              </a:rPr>
              <a:t>But</a:t>
            </a:r>
            <a:r>
              <a:rPr lang="en-US" altLang="en-US" sz="2800" dirty="0">
                <a:solidFill>
                  <a:srgbClr val="FF0000"/>
                </a:solidFill>
                <a:latin typeface="Aharoni" panose="02010803020104030203" pitchFamily="2" charset="-79"/>
                <a:cs typeface="Aharoni" panose="02010803020104030203" pitchFamily="2" charset="-79"/>
              </a:rPr>
              <a:t> </a:t>
            </a:r>
            <a:r>
              <a:rPr lang="en-US" altLang="en-US" sz="2800" b="1" dirty="0">
                <a:solidFill>
                  <a:srgbClr val="FF0000"/>
                </a:solidFill>
                <a:latin typeface="Aharoni" panose="02010803020104030203" pitchFamily="2" charset="-79"/>
                <a:cs typeface="Aharoni" panose="02010803020104030203" pitchFamily="2" charset="-79"/>
              </a:rPr>
              <a:t>They</a:t>
            </a:r>
            <a:r>
              <a:rPr lang="en-US" altLang="en-US" sz="2800" dirty="0">
                <a:solidFill>
                  <a:srgbClr val="FF0000"/>
                </a:solidFill>
                <a:latin typeface="Aharoni" panose="02010803020104030203" pitchFamily="2" charset="-79"/>
                <a:cs typeface="Aharoni" panose="02010803020104030203" pitchFamily="2" charset="-79"/>
              </a:rPr>
              <a:t>…</a:t>
            </a:r>
          </a:p>
          <a:p>
            <a:r>
              <a:rPr lang="en-US" altLang="en-US" sz="2400" dirty="0">
                <a:latin typeface="Century Gothic" panose="020B0502020202020204" pitchFamily="34" charset="0"/>
                <a:cs typeface="Arial" panose="020B0604020202020204" pitchFamily="34" charset="0"/>
              </a:rPr>
              <a:t>Don’t seem to be standard candles with their isotropic prompt luminosities spanning over 8 order of magnitudes (we need standard candles!)</a:t>
            </a:r>
          </a:p>
          <a:p>
            <a:endParaRPr lang="en-US" altLang="en-US" sz="2400" b="1" dirty="0">
              <a:latin typeface="Aharoni" pitchFamily="2" charset="-79"/>
              <a:cs typeface="Aharoni" pitchFamily="2" charset="-79"/>
            </a:endParaRPr>
          </a:p>
        </p:txBody>
      </p:sp>
      <p:sp>
        <p:nvSpPr>
          <p:cNvPr id="2" name="Rectangle 1">
            <a:extLst>
              <a:ext uri="{FF2B5EF4-FFF2-40B4-BE49-F238E27FC236}">
                <a16:creationId xmlns:a16="http://schemas.microsoft.com/office/drawing/2014/main" id="{B1825C05-A9AC-4D0C-9D65-7645C57CD52F}"/>
              </a:ext>
            </a:extLst>
          </p:cNvPr>
          <p:cNvSpPr/>
          <p:nvPr/>
        </p:nvSpPr>
        <p:spPr>
          <a:xfrm>
            <a:off x="523075" y="1063416"/>
            <a:ext cx="11668925"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rPr>
              <a:t>Why are GRBs potential cosmological tools?</a:t>
            </a:r>
            <a:br>
              <a:rPr kumimoji="0" lang="en-US" sz="40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4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asellaDiTesto 1">
            <a:extLst>
              <a:ext uri="{FF2B5EF4-FFF2-40B4-BE49-F238E27FC236}">
                <a16:creationId xmlns:a16="http://schemas.microsoft.com/office/drawing/2014/main" id="{575E2024-C71F-6413-789B-79A41B1C8AF6}"/>
              </a:ext>
            </a:extLst>
          </p:cNvPr>
          <p:cNvSpPr txBox="1"/>
          <p:nvPr/>
        </p:nvSpPr>
        <p:spPr>
          <a:xfrm>
            <a:off x="10387101" y="224584"/>
            <a:ext cx="727682"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a:ln>
                  <a:noFill/>
                </a:ln>
                <a:solidFill>
                  <a:prstClr val="white"/>
                </a:solidFill>
                <a:effectLst/>
                <a:uLnTx/>
                <a:uFillTx/>
                <a:latin typeface="Century Gothic" panose="020B0502020202020204"/>
                <a:ea typeface="+mn-ea"/>
                <a:cs typeface="+mn-cs"/>
              </a:rPr>
              <a:t>3</a:t>
            </a:r>
            <a:endParaRPr kumimoji="0" lang="it-IT" sz="3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custDataLst>
      <p:tags r:id="rId1"/>
    </p:custDataLst>
    <p:extLst>
      <p:ext uri="{BB962C8B-B14F-4D97-AF65-F5344CB8AC3E}">
        <p14:creationId xmlns:p14="http://schemas.microsoft.com/office/powerpoint/2010/main" val="48440906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20883-7E6A-0C1A-DABE-F188F32443EA}"/>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40EC11BB-736E-4097-6239-A18EEA1C4F9D}"/>
              </a:ext>
            </a:extLst>
          </p:cNvPr>
          <p:cNvSpPr/>
          <p:nvPr/>
        </p:nvSpPr>
        <p:spPr>
          <a:xfrm>
            <a:off x="1090024" y="418666"/>
            <a:ext cx="10058400" cy="854321"/>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entury Gothic" panose="020B0502020202020204"/>
                <a:ea typeface="+mn-ea"/>
                <a:cs typeface="+mn-cs"/>
              </a:rPr>
              <a:t>Results</a:t>
            </a:r>
          </a:p>
        </p:txBody>
      </p:sp>
      <p:grpSp>
        <p:nvGrpSpPr>
          <p:cNvPr id="26" name="Gruppo 25">
            <a:extLst>
              <a:ext uri="{FF2B5EF4-FFF2-40B4-BE49-F238E27FC236}">
                <a16:creationId xmlns:a16="http://schemas.microsoft.com/office/drawing/2014/main" id="{ED59D5D8-5839-D58F-D2FC-D0AF5D866DCE}"/>
              </a:ext>
            </a:extLst>
          </p:cNvPr>
          <p:cNvGrpSpPr/>
          <p:nvPr/>
        </p:nvGrpSpPr>
        <p:grpSpPr>
          <a:xfrm>
            <a:off x="1090024" y="1345824"/>
            <a:ext cx="9861987" cy="6939243"/>
            <a:chOff x="1065093" y="1655242"/>
            <a:chExt cx="9487828" cy="6431312"/>
          </a:xfrm>
        </p:grpSpPr>
        <p:sp>
          <p:nvSpPr>
            <p:cNvPr id="11" name="CasellaDiTesto 10">
              <a:extLst>
                <a:ext uri="{FF2B5EF4-FFF2-40B4-BE49-F238E27FC236}">
                  <a16:creationId xmlns:a16="http://schemas.microsoft.com/office/drawing/2014/main" id="{1483ACEE-49A1-341C-8977-E3B57C6A38C9}"/>
                </a:ext>
              </a:extLst>
            </p:cNvPr>
            <p:cNvSpPr txBox="1"/>
            <p:nvPr/>
          </p:nvSpPr>
          <p:spPr>
            <a:xfrm>
              <a:off x="1065093" y="7717222"/>
              <a:ext cx="465286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rPr>
                <a:t>M. G. Dainotti, et al., 2021, </a:t>
              </a:r>
              <a:r>
                <a:rPr kumimoji="0" lang="it-IT"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ApJ</a:t>
              </a:r>
              <a:r>
                <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rPr>
                <a:t>, 912, 150</a:t>
              </a:r>
            </a:p>
          </p:txBody>
        </p:sp>
        <mc:AlternateContent xmlns:mc="http://schemas.openxmlformats.org/markup-compatibility/2006" xmlns:a14="http://schemas.microsoft.com/office/drawing/2010/main">
          <mc:Choice Requires="a14">
            <p:sp>
              <p:nvSpPr>
                <p:cNvPr id="7" name="Rettangolo con angoli arrotondati 6">
                  <a:extLst>
                    <a:ext uri="{FF2B5EF4-FFF2-40B4-BE49-F238E27FC236}">
                      <a16:creationId xmlns:a16="http://schemas.microsoft.com/office/drawing/2014/main" id="{BBEF7229-CD8C-0FBF-D3EB-32E89EDFA84E}"/>
                    </a:ext>
                  </a:extLst>
                </p:cNvPr>
                <p:cNvSpPr/>
                <p:nvPr/>
              </p:nvSpPr>
              <p:spPr>
                <a:xfrm>
                  <a:off x="4324764" y="1655242"/>
                  <a:ext cx="3386295" cy="59285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Fitting </a:t>
                  </a:r>
                  <a14:m>
                    <m:oMath xmlns:m="http://schemas.openxmlformats.org/officeDocument/2006/math">
                      <m:sSub>
                        <m:sSubPr>
                          <m:ctrlP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ctrlPr>
                        </m:sSubPr>
                        <m:e>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ℋ</m:t>
                          </m:r>
                        </m:e>
                        <m:sub>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0</m:t>
                          </m:r>
                        </m:sub>
                      </m:sSub>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m:t>
                      </m:r>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𝑧</m:t>
                      </m:r>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m:t>
                      </m:r>
                    </m:oMath>
                  </a14:m>
                  <a:endPar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mc:Choice>
          <mc:Fallback xmlns="">
            <p:sp>
              <p:nvSpPr>
                <p:cNvPr id="7" name="Rettangolo con angoli arrotondati 6">
                  <a:extLst>
                    <a:ext uri="{FF2B5EF4-FFF2-40B4-BE49-F238E27FC236}">
                      <a16:creationId xmlns:a16="http://schemas.microsoft.com/office/drawing/2014/main" id="{BBEF7229-CD8C-0FBF-D3EB-32E89EDFA84E}"/>
                    </a:ext>
                  </a:extLst>
                </p:cNvPr>
                <p:cNvSpPr>
                  <a:spLocks noRot="1" noChangeAspect="1" noMove="1" noResize="1" noEditPoints="1" noAdjustHandles="1" noChangeArrowheads="1" noChangeShapeType="1" noTextEdit="1"/>
                </p:cNvSpPr>
                <p:nvPr/>
              </p:nvSpPr>
              <p:spPr>
                <a:xfrm>
                  <a:off x="4324764" y="1655242"/>
                  <a:ext cx="3386295" cy="592853"/>
                </a:xfrm>
                <a:prstGeom prst="roundRect">
                  <a:avLst/>
                </a:prstGeom>
                <a:blipFill>
                  <a:blip r:embed="rId2"/>
                  <a:stretch>
                    <a:fillRect/>
                  </a:stretch>
                </a:blipFill>
                <a:ln>
                  <a:noFill/>
                </a:ln>
              </p:spPr>
              <p:txBody>
                <a:bodyPr/>
                <a:lstStyle/>
                <a:p>
                  <a:r>
                    <a:rPr lang="it-IT">
                      <a:noFill/>
                    </a:rPr>
                    <a:t> </a:t>
                  </a:r>
                </a:p>
              </p:txBody>
            </p:sp>
          </mc:Fallback>
        </mc:AlternateContent>
        <p:cxnSp>
          <p:nvCxnSpPr>
            <p:cNvPr id="8" name="Connettore 2 7">
              <a:extLst>
                <a:ext uri="{FF2B5EF4-FFF2-40B4-BE49-F238E27FC236}">
                  <a16:creationId xmlns:a16="http://schemas.microsoft.com/office/drawing/2014/main" id="{250E3CDC-09AC-41FA-A20A-302D4B2AB47C}"/>
                </a:ext>
              </a:extLst>
            </p:cNvPr>
            <p:cNvCxnSpPr>
              <a:cxnSpLocks/>
              <a:stCxn id="7" idx="2"/>
            </p:cNvCxnSpPr>
            <p:nvPr/>
          </p:nvCxnSpPr>
          <p:spPr>
            <a:xfrm>
              <a:off x="6017912" y="2248095"/>
              <a:ext cx="0" cy="5101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 name="Rettangolo con angoli arrotondati 8">
                  <a:extLst>
                    <a:ext uri="{FF2B5EF4-FFF2-40B4-BE49-F238E27FC236}">
                      <a16:creationId xmlns:a16="http://schemas.microsoft.com/office/drawing/2014/main" id="{1B4B375F-5D3D-2C00-40ED-B01DB06A6684}"/>
                    </a:ext>
                  </a:extLst>
                </p:cNvPr>
                <p:cNvSpPr/>
                <p:nvPr/>
              </p:nvSpPr>
              <p:spPr>
                <a:xfrm>
                  <a:off x="4324763" y="2758292"/>
                  <a:ext cx="3386295" cy="59285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Checking the </a:t>
                  </a:r>
                  <a14:m>
                    <m:oMath xmlns:m="http://schemas.openxmlformats.org/officeDocument/2006/math">
                      <m:f>
                        <m:fPr>
                          <m:ctrlP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𝛼</m:t>
                          </m:r>
                        </m:num>
                        <m:den>
                          <m:sSub>
                            <m:sSubPr>
                              <m:ctrlP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ctrlPr>
                            </m:sSubPr>
                            <m:e>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𝜎</m:t>
                              </m:r>
                            </m:e>
                            <m:sub>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𝛼</m:t>
                              </m:r>
                            </m:sub>
                          </m:sSub>
                        </m:den>
                      </m:f>
                    </m:oMath>
                  </a14:m>
                  <a:endPar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mc:Choice>
          <mc:Fallback xmlns="">
            <p:sp>
              <p:nvSpPr>
                <p:cNvPr id="9" name="Rettangolo con angoli arrotondati 8">
                  <a:extLst>
                    <a:ext uri="{FF2B5EF4-FFF2-40B4-BE49-F238E27FC236}">
                      <a16:creationId xmlns:a16="http://schemas.microsoft.com/office/drawing/2014/main" id="{1B4B375F-5D3D-2C00-40ED-B01DB06A6684}"/>
                    </a:ext>
                  </a:extLst>
                </p:cNvPr>
                <p:cNvSpPr>
                  <a:spLocks noRot="1" noChangeAspect="1" noMove="1" noResize="1" noEditPoints="1" noAdjustHandles="1" noChangeArrowheads="1" noChangeShapeType="1" noTextEdit="1"/>
                </p:cNvSpPr>
                <p:nvPr/>
              </p:nvSpPr>
              <p:spPr>
                <a:xfrm>
                  <a:off x="4324763" y="2758292"/>
                  <a:ext cx="3386295" cy="592853"/>
                </a:xfrm>
                <a:prstGeom prst="roundRect">
                  <a:avLst/>
                </a:prstGeom>
                <a:blipFill>
                  <a:blip r:embed="rId3"/>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Rombo 11">
                  <a:extLst>
                    <a:ext uri="{FF2B5EF4-FFF2-40B4-BE49-F238E27FC236}">
                      <a16:creationId xmlns:a16="http://schemas.microsoft.com/office/drawing/2014/main" id="{F342002D-B179-D972-45D5-C56F7CE4FBB8}"/>
                    </a:ext>
                  </a:extLst>
                </p:cNvPr>
                <p:cNvSpPr/>
                <p:nvPr/>
              </p:nvSpPr>
              <p:spPr>
                <a:xfrm>
                  <a:off x="4533239" y="3861342"/>
                  <a:ext cx="2949677" cy="875071"/>
                </a:xfrm>
                <a:prstGeom prst="diamond">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entury Gothic" panose="020B0502020202020204"/>
                      <a:ea typeface="Cambria Math" panose="02040503050406030204" pitchFamily="18" charset="0"/>
                      <a:cs typeface="+mn-cs"/>
                    </a:rPr>
                    <a:t>Is </a:t>
                  </a:r>
                  <a14:m>
                    <m:oMath xmlns:m="http://schemas.openxmlformats.org/officeDocument/2006/math">
                      <m:f>
                        <m:fPr>
                          <m:ctrlP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𝛼</m:t>
                          </m:r>
                        </m:num>
                        <m:den>
                          <m:sSub>
                            <m:sSubPr>
                              <m:ctrlP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ctrlPr>
                            </m:sSubPr>
                            <m:e>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𝜎</m:t>
                              </m:r>
                            </m:e>
                            <m:sub>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𝛼</m:t>
                              </m:r>
                            </m:sub>
                          </m:sSub>
                        </m:den>
                      </m:f>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&gt;1</m:t>
                      </m:r>
                    </m:oMath>
                  </a14:m>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mc:Choice>
          <mc:Fallback xmlns="">
            <p:sp>
              <p:nvSpPr>
                <p:cNvPr id="12" name="Rombo 11">
                  <a:extLst>
                    <a:ext uri="{FF2B5EF4-FFF2-40B4-BE49-F238E27FC236}">
                      <a16:creationId xmlns:a16="http://schemas.microsoft.com/office/drawing/2014/main" id="{F342002D-B179-D972-45D5-C56F7CE4FBB8}"/>
                    </a:ext>
                  </a:extLst>
                </p:cNvPr>
                <p:cNvSpPr>
                  <a:spLocks noRot="1" noChangeAspect="1" noMove="1" noResize="1" noEditPoints="1" noAdjustHandles="1" noChangeArrowheads="1" noChangeShapeType="1" noTextEdit="1"/>
                </p:cNvSpPr>
                <p:nvPr/>
              </p:nvSpPr>
              <p:spPr>
                <a:xfrm>
                  <a:off x="4533239" y="3861342"/>
                  <a:ext cx="2949677" cy="875071"/>
                </a:xfrm>
                <a:prstGeom prst="diamond">
                  <a:avLst/>
                </a:prstGeom>
                <a:blipFill>
                  <a:blip r:embed="rId4"/>
                  <a:stretch>
                    <a:fillRect/>
                  </a:stretch>
                </a:blipFill>
                <a:ln>
                  <a:noFill/>
                </a:ln>
              </p:spPr>
              <p:txBody>
                <a:bodyPr/>
                <a:lstStyle/>
                <a:p>
                  <a:r>
                    <a:rPr lang="it-IT">
                      <a:noFill/>
                    </a:rPr>
                    <a:t> </a:t>
                  </a:r>
                </a:p>
              </p:txBody>
            </p:sp>
          </mc:Fallback>
        </mc:AlternateContent>
        <p:cxnSp>
          <p:nvCxnSpPr>
            <p:cNvPr id="13" name="Connettore 2 12">
              <a:extLst>
                <a:ext uri="{FF2B5EF4-FFF2-40B4-BE49-F238E27FC236}">
                  <a16:creationId xmlns:a16="http://schemas.microsoft.com/office/drawing/2014/main" id="{81467D90-0A26-D572-AC3D-D9D1ADF64388}"/>
                </a:ext>
              </a:extLst>
            </p:cNvPr>
            <p:cNvCxnSpPr>
              <a:cxnSpLocks/>
            </p:cNvCxnSpPr>
            <p:nvPr/>
          </p:nvCxnSpPr>
          <p:spPr>
            <a:xfrm>
              <a:off x="6004188" y="3341313"/>
              <a:ext cx="0" cy="5101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ttore 2 13">
              <a:extLst>
                <a:ext uri="{FF2B5EF4-FFF2-40B4-BE49-F238E27FC236}">
                  <a16:creationId xmlns:a16="http://schemas.microsoft.com/office/drawing/2014/main" id="{0FAB43DE-48CC-7393-A107-5BE5AF85BFF9}"/>
                </a:ext>
              </a:extLst>
            </p:cNvPr>
            <p:cNvCxnSpPr>
              <a:cxnSpLocks/>
            </p:cNvCxnSpPr>
            <p:nvPr/>
          </p:nvCxnSpPr>
          <p:spPr>
            <a:xfrm flipH="1">
              <a:off x="2756976" y="5968905"/>
              <a:ext cx="10147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Connettore 2 14">
              <a:extLst>
                <a:ext uri="{FF2B5EF4-FFF2-40B4-BE49-F238E27FC236}">
                  <a16:creationId xmlns:a16="http://schemas.microsoft.com/office/drawing/2014/main" id="{86E4ED49-C242-25F7-BD20-F3844540CA4E}"/>
                </a:ext>
              </a:extLst>
            </p:cNvPr>
            <p:cNvCxnSpPr>
              <a:cxnSpLocks/>
            </p:cNvCxnSpPr>
            <p:nvPr/>
          </p:nvCxnSpPr>
          <p:spPr>
            <a:xfrm>
              <a:off x="7473084" y="4298877"/>
              <a:ext cx="95762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Rettangolo con angoli arrotondati 15">
              <a:extLst>
                <a:ext uri="{FF2B5EF4-FFF2-40B4-BE49-F238E27FC236}">
                  <a16:creationId xmlns:a16="http://schemas.microsoft.com/office/drawing/2014/main" id="{586DEA8F-2CDD-8E35-5B43-8BACDD8B7088}"/>
                </a:ext>
              </a:extLst>
            </p:cNvPr>
            <p:cNvSpPr/>
            <p:nvPr/>
          </p:nvSpPr>
          <p:spPr>
            <a:xfrm>
              <a:off x="8430705" y="4002450"/>
              <a:ext cx="772805" cy="59285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Skip</a:t>
              </a:r>
            </a:p>
          </p:txBody>
        </p:sp>
        <p:sp>
          <p:nvSpPr>
            <p:cNvPr id="17" name="CasellaDiTesto 16">
              <a:extLst>
                <a:ext uri="{FF2B5EF4-FFF2-40B4-BE49-F238E27FC236}">
                  <a16:creationId xmlns:a16="http://schemas.microsoft.com/office/drawing/2014/main" id="{9B7781A2-5E6D-DC2D-2CC3-4F4DFE88E650}"/>
                </a:ext>
              </a:extLst>
            </p:cNvPr>
            <p:cNvSpPr txBox="1"/>
            <p:nvPr/>
          </p:nvSpPr>
          <p:spPr>
            <a:xfrm>
              <a:off x="5357203" y="4816677"/>
              <a:ext cx="57027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rPr>
                <a:t>YES</a:t>
              </a:r>
            </a:p>
          </p:txBody>
        </p:sp>
        <p:sp>
          <p:nvSpPr>
            <p:cNvPr id="18" name="CasellaDiTesto 17">
              <a:extLst>
                <a:ext uri="{FF2B5EF4-FFF2-40B4-BE49-F238E27FC236}">
                  <a16:creationId xmlns:a16="http://schemas.microsoft.com/office/drawing/2014/main" id="{FBE35218-FC23-E496-BC4B-3A30E3E45AC0}"/>
                </a:ext>
              </a:extLst>
            </p:cNvPr>
            <p:cNvSpPr txBox="1"/>
            <p:nvPr/>
          </p:nvSpPr>
          <p:spPr>
            <a:xfrm>
              <a:off x="7666758" y="3866818"/>
              <a:ext cx="57027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rPr>
                <a:t>NO</a:t>
              </a:r>
            </a:p>
          </p:txBody>
        </p:sp>
        <p:cxnSp>
          <p:nvCxnSpPr>
            <p:cNvPr id="19" name="Connettore 2 18">
              <a:extLst>
                <a:ext uri="{FF2B5EF4-FFF2-40B4-BE49-F238E27FC236}">
                  <a16:creationId xmlns:a16="http://schemas.microsoft.com/office/drawing/2014/main" id="{3D038939-F22D-50D6-95DA-7535952A0151}"/>
                </a:ext>
              </a:extLst>
            </p:cNvPr>
            <p:cNvCxnSpPr>
              <a:cxnSpLocks/>
            </p:cNvCxnSpPr>
            <p:nvPr/>
          </p:nvCxnSpPr>
          <p:spPr>
            <a:xfrm>
              <a:off x="6008078" y="4746245"/>
              <a:ext cx="0" cy="5101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Rombo 19">
                  <a:extLst>
                    <a:ext uri="{FF2B5EF4-FFF2-40B4-BE49-F238E27FC236}">
                      <a16:creationId xmlns:a16="http://schemas.microsoft.com/office/drawing/2014/main" id="{8C4F149E-19D1-A93B-843E-121BB6B79D7C}"/>
                    </a:ext>
                  </a:extLst>
                </p:cNvPr>
                <p:cNvSpPr/>
                <p:nvPr/>
              </p:nvSpPr>
              <p:spPr>
                <a:xfrm>
                  <a:off x="3771751" y="5271196"/>
                  <a:ext cx="4492317" cy="1395418"/>
                </a:xfrm>
                <a:prstGeom prst="diamond">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entury Gothic" panose="020B0502020202020204"/>
                      <a:ea typeface="Cambria Math" panose="02040503050406030204" pitchFamily="18" charset="0"/>
                      <a:cs typeface="+mn-cs"/>
                    </a:rPr>
                    <a:t>Is </a:t>
                  </a:r>
                  <a14:m>
                    <m:oMath xmlns:m="http://schemas.openxmlformats.org/officeDocument/2006/math">
                      <m:sSub>
                        <m:sSubPr>
                          <m:ctrlP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ctrlPr>
                        </m:sSubPr>
                        <m:e>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ℋ</m:t>
                          </m:r>
                        </m:e>
                        <m:sub>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0</m:t>
                          </m:r>
                        </m:sub>
                      </m:sSub>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m:t>
                      </m:r>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𝑧</m:t>
                      </m:r>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=1100)</m:t>
                      </m:r>
                    </m:oMath>
                  </a14:m>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it-IT"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compatible</a:t>
                  </a:r>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 in </a:t>
                  </a:r>
                  <a14:m>
                    <m:oMath xmlns:m="http://schemas.openxmlformats.org/officeDocument/2006/math">
                      <m:r>
                        <a:rPr kumimoji="0" lang="it-IT" sz="1800" b="0" i="0"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r>
                        <m:rPr>
                          <m:sty m:val="p"/>
                        </m:rPr>
                        <a:rPr kumimoji="0" lang="el-GR" sz="18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σ</m:t>
                      </m:r>
                    </m:oMath>
                  </a14:m>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 with </a:t>
                  </a:r>
                  <a14:m>
                    <m:oMath xmlns:m="http://schemas.openxmlformats.org/officeDocument/2006/math">
                      <m:sSub>
                        <m:sSubPr>
                          <m:ctrlP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𝐻</m:t>
                          </m:r>
                        </m:e>
                        <m:sub>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0,</m:t>
                          </m:r>
                          <m:r>
                            <a:rPr kumimoji="0" lang="it-IT"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𝐶𝑀𝐵</m:t>
                          </m:r>
                        </m:sub>
                      </m:sSub>
                    </m:oMath>
                  </a14:m>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mc:Choice>
          <mc:Fallback xmlns="">
            <p:sp>
              <p:nvSpPr>
                <p:cNvPr id="20" name="Rombo 19">
                  <a:extLst>
                    <a:ext uri="{FF2B5EF4-FFF2-40B4-BE49-F238E27FC236}">
                      <a16:creationId xmlns:a16="http://schemas.microsoft.com/office/drawing/2014/main" id="{8C4F149E-19D1-A93B-843E-121BB6B79D7C}"/>
                    </a:ext>
                  </a:extLst>
                </p:cNvPr>
                <p:cNvSpPr>
                  <a:spLocks noRot="1" noChangeAspect="1" noMove="1" noResize="1" noEditPoints="1" noAdjustHandles="1" noChangeArrowheads="1" noChangeShapeType="1" noTextEdit="1"/>
                </p:cNvSpPr>
                <p:nvPr/>
              </p:nvSpPr>
              <p:spPr>
                <a:xfrm>
                  <a:off x="3771751" y="5271196"/>
                  <a:ext cx="4492317" cy="1395418"/>
                </a:xfrm>
                <a:prstGeom prst="diamond">
                  <a:avLst/>
                </a:prstGeom>
                <a:blipFill>
                  <a:blip r:embed="rId5"/>
                  <a:stretch>
                    <a:fillRect/>
                  </a:stretch>
                </a:blipFill>
                <a:ln>
                  <a:noFill/>
                </a:ln>
              </p:spPr>
              <p:txBody>
                <a:bodyPr/>
                <a:lstStyle/>
                <a:p>
                  <a:r>
                    <a:rPr lang="it-IT">
                      <a:noFill/>
                    </a:rPr>
                    <a:t> </a:t>
                  </a:r>
                </a:p>
              </p:txBody>
            </p:sp>
          </mc:Fallback>
        </mc:AlternateContent>
        <p:sp>
          <p:nvSpPr>
            <p:cNvPr id="21" name="CasellaDiTesto 20">
              <a:extLst>
                <a:ext uri="{FF2B5EF4-FFF2-40B4-BE49-F238E27FC236}">
                  <a16:creationId xmlns:a16="http://schemas.microsoft.com/office/drawing/2014/main" id="{1DE08910-B3A5-893F-A2C5-332768CB78B7}"/>
                </a:ext>
              </a:extLst>
            </p:cNvPr>
            <p:cNvSpPr txBox="1"/>
            <p:nvPr/>
          </p:nvSpPr>
          <p:spPr>
            <a:xfrm>
              <a:off x="2998945" y="5572439"/>
              <a:ext cx="57027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rPr>
                <a:t>YES</a:t>
              </a:r>
            </a:p>
          </p:txBody>
        </p:sp>
        <p:sp>
          <p:nvSpPr>
            <p:cNvPr id="22" name="CasellaDiTesto 21">
              <a:extLst>
                <a:ext uri="{FF2B5EF4-FFF2-40B4-BE49-F238E27FC236}">
                  <a16:creationId xmlns:a16="http://schemas.microsoft.com/office/drawing/2014/main" id="{A3C13896-FF92-D287-8608-C183AD06B7D3}"/>
                </a:ext>
              </a:extLst>
            </p:cNvPr>
            <p:cNvSpPr txBox="1"/>
            <p:nvPr/>
          </p:nvSpPr>
          <p:spPr>
            <a:xfrm>
              <a:off x="8457743" y="5599573"/>
              <a:ext cx="57027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rPr>
                <a:t>NO</a:t>
              </a:r>
            </a:p>
          </p:txBody>
        </p:sp>
        <p:cxnSp>
          <p:nvCxnSpPr>
            <p:cNvPr id="23" name="Connettore 2 22">
              <a:extLst>
                <a:ext uri="{FF2B5EF4-FFF2-40B4-BE49-F238E27FC236}">
                  <a16:creationId xmlns:a16="http://schemas.microsoft.com/office/drawing/2014/main" id="{6706C61C-F513-9296-DF90-FA3925DE3E95}"/>
                </a:ext>
              </a:extLst>
            </p:cNvPr>
            <p:cNvCxnSpPr>
              <a:cxnSpLocks/>
            </p:cNvCxnSpPr>
            <p:nvPr/>
          </p:nvCxnSpPr>
          <p:spPr>
            <a:xfrm>
              <a:off x="8264068" y="5968905"/>
              <a:ext cx="95762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Rettangolo con angoli arrotondati 23">
              <a:extLst>
                <a:ext uri="{FF2B5EF4-FFF2-40B4-BE49-F238E27FC236}">
                  <a16:creationId xmlns:a16="http://schemas.microsoft.com/office/drawing/2014/main" id="{B3BB6D3C-F179-B899-FAE8-26DA74C42C86}"/>
                </a:ext>
              </a:extLst>
            </p:cNvPr>
            <p:cNvSpPr/>
            <p:nvPr/>
          </p:nvSpPr>
          <p:spPr>
            <a:xfrm>
              <a:off x="1455576" y="5672478"/>
              <a:ext cx="1303963" cy="59285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Diamond</a:t>
              </a:r>
            </a:p>
          </p:txBody>
        </p:sp>
        <p:sp>
          <p:nvSpPr>
            <p:cNvPr id="25" name="Rettangolo con angoli arrotondati 24">
              <a:extLst>
                <a:ext uri="{FF2B5EF4-FFF2-40B4-BE49-F238E27FC236}">
                  <a16:creationId xmlns:a16="http://schemas.microsoft.com/office/drawing/2014/main" id="{4393A81E-6DE9-1682-72A4-CDB3CFDB1A45}"/>
                </a:ext>
              </a:extLst>
            </p:cNvPr>
            <p:cNvSpPr/>
            <p:nvPr/>
          </p:nvSpPr>
          <p:spPr>
            <a:xfrm>
              <a:off x="9231520" y="5662646"/>
              <a:ext cx="1321401" cy="59285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entury Gothic" panose="020B0502020202020204"/>
                  <a:ea typeface="+mn-ea"/>
                  <a:cs typeface="+mn-cs"/>
                </a:rPr>
                <a:t>Gold</a:t>
              </a:r>
            </a:p>
          </p:txBody>
        </p:sp>
      </p:grpSp>
      <p:sp>
        <p:nvSpPr>
          <p:cNvPr id="2" name="CasellaDiTesto 2">
            <a:extLst>
              <a:ext uri="{FF2B5EF4-FFF2-40B4-BE49-F238E27FC236}">
                <a16:creationId xmlns:a16="http://schemas.microsoft.com/office/drawing/2014/main" id="{641CADB8-7819-95C5-D9D3-367BEB4BA39B}"/>
              </a:ext>
            </a:extLst>
          </p:cNvPr>
          <p:cNvSpPr txBox="1"/>
          <p:nvPr/>
        </p:nvSpPr>
        <p:spPr>
          <a:xfrm>
            <a:off x="10466614" y="224621"/>
            <a:ext cx="608822"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sng" strike="noStrike" kern="1200" cap="none" spc="0" normalizeH="0" baseline="0" noProof="0" dirty="0">
                <a:ln>
                  <a:noFill/>
                </a:ln>
                <a:solidFill>
                  <a:prstClr val="white"/>
                </a:solidFill>
                <a:effectLst/>
                <a:uLnTx/>
                <a:uFillTx/>
                <a:latin typeface="Century Gothic" panose="020B0502020202020204"/>
                <a:ea typeface="+mn-ea"/>
                <a:cs typeface="+mn-cs"/>
              </a:rPr>
              <a:t>18</a:t>
            </a:r>
          </a:p>
        </p:txBody>
      </p:sp>
    </p:spTree>
    <p:extLst>
      <p:ext uri="{BB962C8B-B14F-4D97-AF65-F5344CB8AC3E}">
        <p14:creationId xmlns:p14="http://schemas.microsoft.com/office/powerpoint/2010/main" val="229706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DCDBF-513F-2685-2209-583A670642E6}"/>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B96886D1-7E79-517E-5F6D-66CD6DD092EB}"/>
              </a:ext>
            </a:extLst>
          </p:cNvPr>
          <p:cNvSpPr/>
          <p:nvPr/>
        </p:nvSpPr>
        <p:spPr>
          <a:xfrm>
            <a:off x="1066800" y="231548"/>
            <a:ext cx="10058400" cy="854321"/>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entury Gothic" panose="020B0502020202020204"/>
                <a:ea typeface="+mn-ea"/>
                <a:cs typeface="+mn-cs"/>
              </a:rPr>
              <a:t>Results: Master Sample</a:t>
            </a:r>
          </a:p>
        </p:txBody>
      </p:sp>
      <p:sp>
        <p:nvSpPr>
          <p:cNvPr id="11" name="CasellaDiTesto 10">
            <a:extLst>
              <a:ext uri="{FF2B5EF4-FFF2-40B4-BE49-F238E27FC236}">
                <a16:creationId xmlns:a16="http://schemas.microsoft.com/office/drawing/2014/main" id="{D25D2CD8-4909-F4DB-7C50-B2C26016278C}"/>
              </a:ext>
            </a:extLst>
          </p:cNvPr>
          <p:cNvSpPr txBox="1"/>
          <p:nvPr/>
        </p:nvSpPr>
        <p:spPr>
          <a:xfrm>
            <a:off x="1065093" y="7717222"/>
            <a:ext cx="465286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rPr>
              <a:t>M. G. Dainotti, et al., 2021, </a:t>
            </a:r>
            <a:r>
              <a:rPr kumimoji="0" lang="it-IT"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ApJ</a:t>
            </a:r>
            <a:r>
              <a:rPr kumimoji="0" lang="it-IT" sz="1800" b="1" i="0" u="none" strike="noStrike" kern="1200" cap="none" spc="0" normalizeH="0" baseline="0" noProof="0" dirty="0">
                <a:ln>
                  <a:noFill/>
                </a:ln>
                <a:solidFill>
                  <a:prstClr val="black"/>
                </a:solidFill>
                <a:effectLst/>
                <a:uLnTx/>
                <a:uFillTx/>
                <a:latin typeface="Century Gothic" panose="020B0502020202020204"/>
                <a:ea typeface="+mn-ea"/>
                <a:cs typeface="+mn-cs"/>
              </a:rPr>
              <a:t>, 912, 150</a:t>
            </a:r>
          </a:p>
        </p:txBody>
      </p:sp>
      <p:pic>
        <p:nvPicPr>
          <p:cNvPr id="3" name="Immagine 2">
            <a:extLst>
              <a:ext uri="{FF2B5EF4-FFF2-40B4-BE49-F238E27FC236}">
                <a16:creationId xmlns:a16="http://schemas.microsoft.com/office/drawing/2014/main" id="{D284B1B2-6177-33F9-E795-A1F10D3AC1DE}"/>
              </a:ext>
            </a:extLst>
          </p:cNvPr>
          <p:cNvPicPr>
            <a:picLocks noChangeAspect="1"/>
          </p:cNvPicPr>
          <p:nvPr/>
        </p:nvPicPr>
        <p:blipFill>
          <a:blip r:embed="rId2"/>
          <a:stretch>
            <a:fillRect/>
          </a:stretch>
        </p:blipFill>
        <p:spPr>
          <a:xfrm>
            <a:off x="493643" y="1289776"/>
            <a:ext cx="8746582" cy="5568224"/>
          </a:xfrm>
          <a:prstGeom prst="rect">
            <a:avLst/>
          </a:prstGeom>
        </p:spPr>
      </p:pic>
      <p:sp>
        <p:nvSpPr>
          <p:cNvPr id="2" name="CasellaDiTesto 2">
            <a:extLst>
              <a:ext uri="{FF2B5EF4-FFF2-40B4-BE49-F238E27FC236}">
                <a16:creationId xmlns:a16="http://schemas.microsoft.com/office/drawing/2014/main" id="{0870D890-D812-409C-AD67-D64EE150B042}"/>
              </a:ext>
            </a:extLst>
          </p:cNvPr>
          <p:cNvSpPr txBox="1"/>
          <p:nvPr/>
        </p:nvSpPr>
        <p:spPr>
          <a:xfrm>
            <a:off x="10466614" y="224621"/>
            <a:ext cx="608822"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sng" strike="noStrike" kern="1200" cap="none" spc="0" normalizeH="0" baseline="0" noProof="0" dirty="0">
                <a:ln>
                  <a:noFill/>
                </a:ln>
                <a:solidFill>
                  <a:prstClr val="white"/>
                </a:solidFill>
                <a:effectLst/>
                <a:uLnTx/>
                <a:uFillTx/>
                <a:latin typeface="Century Gothic" panose="020B0502020202020204"/>
                <a:ea typeface="+mn-ea"/>
                <a:cs typeface="+mn-cs"/>
              </a:rPr>
              <a:t>21</a:t>
            </a:r>
          </a:p>
        </p:txBody>
      </p:sp>
      <p:sp>
        <p:nvSpPr>
          <p:cNvPr id="4" name="Rectangle 3">
            <a:extLst>
              <a:ext uri="{FF2B5EF4-FFF2-40B4-BE49-F238E27FC236}">
                <a16:creationId xmlns:a16="http://schemas.microsoft.com/office/drawing/2014/main" id="{B590AF4B-FB91-49F3-2A41-0F60A090BB7A}"/>
              </a:ext>
            </a:extLst>
          </p:cNvPr>
          <p:cNvSpPr/>
          <p:nvPr/>
        </p:nvSpPr>
        <p:spPr>
          <a:xfrm>
            <a:off x="9382094" y="1639704"/>
            <a:ext cx="2277910" cy="9781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This decreasing trend confirms earlier works</a:t>
            </a:r>
          </a:p>
        </p:txBody>
      </p:sp>
      <p:sp>
        <p:nvSpPr>
          <p:cNvPr id="5" name="CasellaDiTesto 2">
            <a:extLst>
              <a:ext uri="{FF2B5EF4-FFF2-40B4-BE49-F238E27FC236}">
                <a16:creationId xmlns:a16="http://schemas.microsoft.com/office/drawing/2014/main" id="{95604F23-5833-A8F3-F39E-F9920CD0A79E}"/>
              </a:ext>
            </a:extLst>
          </p:cNvPr>
          <p:cNvSpPr txBox="1"/>
          <p:nvPr/>
        </p:nvSpPr>
        <p:spPr>
          <a:xfrm>
            <a:off x="8871487" y="3084248"/>
            <a:ext cx="322899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entury Gothic" panose="020B0502020202020204"/>
                <a:ea typeface="+mn-ea"/>
                <a:cs typeface="+mn-cs"/>
              </a:rPr>
              <a:t> Dainotti, et al., 2021, ApJ, 912, 150</a:t>
            </a:r>
          </a:p>
        </p:txBody>
      </p:sp>
      <p:sp>
        <p:nvSpPr>
          <p:cNvPr id="7" name="TextBox 6">
            <a:extLst>
              <a:ext uri="{FF2B5EF4-FFF2-40B4-BE49-F238E27FC236}">
                <a16:creationId xmlns:a16="http://schemas.microsoft.com/office/drawing/2014/main" id="{C9F84596-9151-7B70-E7B0-C4505B239AF3}"/>
              </a:ext>
            </a:extLst>
          </p:cNvPr>
          <p:cNvSpPr txBox="1"/>
          <p:nvPr/>
        </p:nvSpPr>
        <p:spPr>
          <a:xfrm>
            <a:off x="9156526" y="3858374"/>
            <a:ext cx="322899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5555"/>
                </a:solidFill>
                <a:effectLst/>
                <a:highlight>
                  <a:srgbClr val="FFFFFF"/>
                </a:highlight>
                <a:uLnTx/>
                <a:uFillTx/>
                <a:latin typeface="Proxima Nova"/>
                <a:ea typeface="+mn-ea"/>
                <a:cs typeface="+mn-cs"/>
              </a:rPr>
              <a:t> </a:t>
            </a:r>
            <a:r>
              <a:rPr kumimoji="0" lang="en-US" sz="1600" b="0" i="0" u="none" strike="noStrike" kern="1200" cap="none" spc="0" normalizeH="0" baseline="0" noProof="0" dirty="0" err="1">
                <a:ln>
                  <a:noFill/>
                </a:ln>
                <a:solidFill>
                  <a:srgbClr val="555555"/>
                </a:solidFill>
                <a:effectLst/>
                <a:highlight>
                  <a:srgbClr val="FFFFFF"/>
                </a:highlight>
                <a:uLnTx/>
                <a:uFillTx/>
                <a:latin typeface="+mj-lt"/>
                <a:ea typeface="+mn-ea"/>
                <a:cs typeface="+mn-cs"/>
              </a:rPr>
              <a:t>Kazantzidis</a:t>
            </a:r>
            <a:r>
              <a:rPr kumimoji="0" lang="en-US" sz="1600" b="0" i="0" u="none" strike="noStrike" kern="1200" cap="none" spc="0" normalizeH="0" baseline="0" noProof="0" dirty="0">
                <a:ln>
                  <a:noFill/>
                </a:ln>
                <a:solidFill>
                  <a:srgbClr val="555555"/>
                </a:solidFill>
                <a:effectLst/>
                <a:highlight>
                  <a:srgbClr val="FFFFFF"/>
                </a:highlight>
                <a:uLnTx/>
                <a:uFillTx/>
                <a:latin typeface="+mj-lt"/>
                <a:ea typeface="+mn-ea"/>
                <a:cs typeface="+mn-cs"/>
              </a:rPr>
              <a:t> and L. </a:t>
            </a:r>
            <a:r>
              <a:rPr kumimoji="0" lang="en-US" sz="1600" b="0" i="0" u="none" strike="noStrike" kern="1200" cap="none" spc="0" normalizeH="0" baseline="0" noProof="0" dirty="0" err="1">
                <a:ln>
                  <a:noFill/>
                </a:ln>
                <a:solidFill>
                  <a:srgbClr val="555555"/>
                </a:solidFill>
                <a:effectLst/>
                <a:highlight>
                  <a:srgbClr val="FFFFFF"/>
                </a:highlight>
                <a:uLnTx/>
                <a:uFillTx/>
                <a:latin typeface="+mj-lt"/>
                <a:ea typeface="+mn-ea"/>
                <a:cs typeface="+mn-cs"/>
              </a:rPr>
              <a:t>Perivolaropoulos</a:t>
            </a:r>
            <a:endParaRPr kumimoji="0" lang="en-US" sz="1600" b="0" i="0" u="none" strike="noStrike" kern="1200" cap="none" spc="0" normalizeH="0" baseline="0" noProof="0" dirty="0">
              <a:ln>
                <a:noFill/>
              </a:ln>
              <a:solidFill>
                <a:srgbClr val="555555"/>
              </a:solidFill>
              <a:effectLst/>
              <a:highlight>
                <a:srgbClr val="FFFFFF"/>
              </a:highligh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55555"/>
                </a:solidFill>
                <a:effectLst/>
                <a:highlight>
                  <a:srgbClr val="FFFFFF"/>
                </a:highlight>
                <a:uLnTx/>
                <a:uFillTx/>
                <a:latin typeface="+mj-lt"/>
                <a:ea typeface="+mn-ea"/>
                <a:cs typeface="+mn-cs"/>
              </a:rPr>
              <a:t>Phys. Rev. D </a:t>
            </a:r>
            <a:r>
              <a:rPr kumimoji="0" lang="en-US" sz="1600" b="1" i="0" u="none" strike="noStrike" kern="1200" cap="none" spc="0" normalizeH="0" baseline="0" noProof="0" dirty="0">
                <a:ln>
                  <a:noFill/>
                </a:ln>
                <a:solidFill>
                  <a:srgbClr val="555555"/>
                </a:solidFill>
                <a:effectLst/>
                <a:highlight>
                  <a:srgbClr val="FFFFFF"/>
                </a:highlight>
                <a:uLnTx/>
                <a:uFillTx/>
                <a:latin typeface="+mj-lt"/>
                <a:ea typeface="+mn-ea"/>
                <a:cs typeface="+mn-cs"/>
              </a:rPr>
              <a:t>102</a:t>
            </a:r>
            <a:r>
              <a:rPr kumimoji="0" lang="en-US" sz="1600" b="0" i="0" u="none" strike="noStrike" kern="1200" cap="none" spc="0" normalizeH="0" baseline="0" noProof="0" dirty="0">
                <a:ln>
                  <a:noFill/>
                </a:ln>
                <a:solidFill>
                  <a:srgbClr val="555555"/>
                </a:solidFill>
                <a:effectLst/>
                <a:highlight>
                  <a:srgbClr val="FFFFFF"/>
                </a:highlight>
                <a:uLnTx/>
                <a:uFillTx/>
                <a:latin typeface="+mj-lt"/>
                <a:ea typeface="+mn-ea"/>
                <a:cs typeface="+mn-cs"/>
              </a:rPr>
              <a:t>, 023520</a:t>
            </a:r>
            <a:endParaRPr lang="en-US" sz="1600" dirty="0">
              <a:latin typeface="+mj-lt"/>
            </a:endParaRPr>
          </a:p>
        </p:txBody>
      </p:sp>
      <p:sp>
        <p:nvSpPr>
          <p:cNvPr id="8" name="CasellaDiTesto 2">
            <a:extLst>
              <a:ext uri="{FF2B5EF4-FFF2-40B4-BE49-F238E27FC236}">
                <a16:creationId xmlns:a16="http://schemas.microsoft.com/office/drawing/2014/main" id="{B65F2BD5-9044-75B6-C96E-95B4AEFACB7A}"/>
              </a:ext>
            </a:extLst>
          </p:cNvPr>
          <p:cNvSpPr txBox="1"/>
          <p:nvPr/>
        </p:nvSpPr>
        <p:spPr>
          <a:xfrm>
            <a:off x="9240225" y="4925908"/>
            <a:ext cx="280990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entury Gothic" panose="020B0502020202020204"/>
                <a:ea typeface="+mn-ea"/>
                <a:cs typeface="+mn-cs"/>
              </a:rPr>
              <a:t> Dainotti, et al., 2022, Galaxies, 10, 1, 24</a:t>
            </a:r>
          </a:p>
        </p:txBody>
      </p:sp>
      <p:sp>
        <p:nvSpPr>
          <p:cNvPr id="9" name="Rectangle 8">
            <a:extLst>
              <a:ext uri="{FF2B5EF4-FFF2-40B4-BE49-F238E27FC236}">
                <a16:creationId xmlns:a16="http://schemas.microsoft.com/office/drawing/2014/main" id="{42C66E3D-7D6C-A1F5-B622-71795D69B451}"/>
              </a:ext>
            </a:extLst>
          </p:cNvPr>
          <p:cNvSpPr/>
          <p:nvPr/>
        </p:nvSpPr>
        <p:spPr>
          <a:xfrm>
            <a:off x="9247231" y="5761509"/>
            <a:ext cx="2547636" cy="8718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For the theoretical interpretation see Fazzari talk</a:t>
            </a:r>
          </a:p>
        </p:txBody>
      </p:sp>
    </p:spTree>
    <p:extLst>
      <p:ext uri="{BB962C8B-B14F-4D97-AF65-F5344CB8AC3E}">
        <p14:creationId xmlns:p14="http://schemas.microsoft.com/office/powerpoint/2010/main" val="187772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52D0-EF1A-D06F-410F-9D0E445D8AC9}"/>
              </a:ext>
            </a:extLst>
          </p:cNvPr>
          <p:cNvSpPr>
            <a:spLocks noGrp="1"/>
          </p:cNvSpPr>
          <p:nvPr>
            <p:ph type="title"/>
          </p:nvPr>
        </p:nvSpPr>
        <p:spPr>
          <a:xfrm>
            <a:off x="910405" y="994934"/>
            <a:ext cx="9913539" cy="706964"/>
          </a:xfrm>
        </p:spPr>
        <p:txBody>
          <a:bodyPr/>
          <a:lstStyle/>
          <a:p>
            <a:r>
              <a:rPr lang="en-US" b="1" dirty="0"/>
              <a:t>What do to next? Add Gamma Ray Bursts</a:t>
            </a:r>
          </a:p>
        </p:txBody>
      </p:sp>
    </p:spTree>
    <p:extLst>
      <p:ext uri="{BB962C8B-B14F-4D97-AF65-F5344CB8AC3E}">
        <p14:creationId xmlns:p14="http://schemas.microsoft.com/office/powerpoint/2010/main" val="49755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close up of text on a white background&#10;&#10;Description automatically generated">
            <a:extLst>
              <a:ext uri="{FF2B5EF4-FFF2-40B4-BE49-F238E27FC236}">
                <a16:creationId xmlns:a16="http://schemas.microsoft.com/office/drawing/2014/main" id="{5BDA3168-882D-48DB-943F-3E9B8CECA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91" y="2049127"/>
            <a:ext cx="11831782" cy="4372376"/>
          </a:xfrm>
        </p:spPr>
      </p:pic>
      <p:sp>
        <p:nvSpPr>
          <p:cNvPr id="4" name="TextBox 3">
            <a:extLst>
              <a:ext uri="{FF2B5EF4-FFF2-40B4-BE49-F238E27FC236}">
                <a16:creationId xmlns:a16="http://schemas.microsoft.com/office/drawing/2014/main" id="{C479CA34-2D18-4331-806C-661A1B326F5C}"/>
              </a:ext>
            </a:extLst>
          </p:cNvPr>
          <p:cNvSpPr txBox="1"/>
          <p:nvPr/>
        </p:nvSpPr>
        <p:spPr>
          <a:xfrm>
            <a:off x="1071418" y="6488668"/>
            <a:ext cx="88347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Swift </a:t>
            </a:r>
            <a:r>
              <a:rPr kumimoji="0" lang="en-US"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lightcurves</a:t>
            </a: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 taken from the Swift repository</a:t>
            </a:r>
          </a:p>
        </p:txBody>
      </p:sp>
      <p:sp>
        <p:nvSpPr>
          <p:cNvPr id="2" name="Rectangle 1">
            <a:extLst>
              <a:ext uri="{FF2B5EF4-FFF2-40B4-BE49-F238E27FC236}">
                <a16:creationId xmlns:a16="http://schemas.microsoft.com/office/drawing/2014/main" id="{74ABE972-E485-450D-8F0E-2857CB691083}"/>
              </a:ext>
            </a:extLst>
          </p:cNvPr>
          <p:cNvSpPr/>
          <p:nvPr/>
        </p:nvSpPr>
        <p:spPr>
          <a:xfrm>
            <a:off x="455757" y="808983"/>
            <a:ext cx="11449916"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entury Gothic" panose="020B0502020202020204"/>
                <a:ea typeface="Verdana" panose="020B0604030504040204" pitchFamily="34" charset="0"/>
                <a:cs typeface="Verdana" panose="020B0604030504040204" pitchFamily="34" charset="0"/>
              </a:rPr>
              <a:t>For 20 years, we’ve been struggling: how to use GRBs as standard candles?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entury Gothic" panose="020B0502020202020204"/>
                <a:ea typeface="Verdana" panose="020B0604030504040204" pitchFamily="34" charset="0"/>
                <a:cs typeface="Verdana" panose="020B0604030504040204" pitchFamily="34" charset="0"/>
              </a:rPr>
              <a:t>Challenge: Light curves vary widely - “if you've seen one GRB, you've seen one GRB”</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CasellaDiTesto 5">
            <a:extLst>
              <a:ext uri="{FF2B5EF4-FFF2-40B4-BE49-F238E27FC236}">
                <a16:creationId xmlns:a16="http://schemas.microsoft.com/office/drawing/2014/main" id="{4528E722-53F9-2E7A-1619-106C1A9C1F32}"/>
              </a:ext>
            </a:extLst>
          </p:cNvPr>
          <p:cNvSpPr txBox="1"/>
          <p:nvPr/>
        </p:nvSpPr>
        <p:spPr>
          <a:xfrm>
            <a:off x="10466614" y="224621"/>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dirty="0">
                <a:solidFill>
                  <a:prstClr val="white"/>
                </a:solidFill>
                <a:latin typeface="Century Gothic" panose="020B0502020202020204"/>
              </a:rPr>
              <a:t>2</a:t>
            </a:r>
            <a:endPar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0324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500" y="2757818"/>
            <a:ext cx="10843000" cy="3416300"/>
          </a:xfrm>
          <a:prstGeom prst="rect">
            <a:avLst/>
          </a:prstGeom>
        </p:spPr>
        <p:txBody>
          <a:bodyPr>
            <a:normAutofit/>
          </a:bodyPr>
          <a:lstStyle/>
          <a:p>
            <a:r>
              <a:rPr lang="en-US" sz="2000" dirty="0">
                <a:latin typeface="Century Gothic" panose="020B0502020202020204" pitchFamily="34" charset="0"/>
              </a:rPr>
              <a:t>the 3D </a:t>
            </a:r>
            <a:r>
              <a:rPr lang="en-US" sz="2000" dirty="0" err="1">
                <a:latin typeface="Century Gothic" panose="020B0502020202020204" pitchFamily="34" charset="0"/>
              </a:rPr>
              <a:t>Lpeak</a:t>
            </a:r>
            <a:r>
              <a:rPr lang="en-US" sz="2000" dirty="0">
                <a:latin typeface="Century Gothic" panose="020B0502020202020204" pitchFamily="34" charset="0"/>
              </a:rPr>
              <a:t>-Lx-Ta correlation </a:t>
            </a:r>
            <a:r>
              <a:rPr lang="en-US" sz="2000" b="1" dirty="0">
                <a:solidFill>
                  <a:srgbClr val="FF0000"/>
                </a:solidFill>
                <a:latin typeface="Century Gothic" panose="020B0502020202020204" pitchFamily="34" charset="0"/>
              </a:rPr>
              <a:t>is intrinsic </a:t>
            </a:r>
            <a:r>
              <a:rPr lang="en-US" sz="2000" dirty="0">
                <a:latin typeface="Century Gothic" panose="020B0502020202020204" pitchFamily="34" charset="0"/>
              </a:rPr>
              <a:t>and it has a reduced scatter, </a:t>
            </a:r>
            <a:r>
              <a:rPr lang="el-GR" sz="2800" dirty="0">
                <a:solidFill>
                  <a:prstClr val="black"/>
                </a:solidFill>
                <a:latin typeface="Century Gothic" panose="020B0502020202020204" pitchFamily="34" charset="0"/>
              </a:rPr>
              <a:t>σ</a:t>
            </a:r>
            <a:r>
              <a:rPr lang="en-US" sz="2000" dirty="0">
                <a:solidFill>
                  <a:prstClr val="black"/>
                </a:solidFill>
                <a:latin typeface="Century Gothic" panose="020B0502020202020204" pitchFamily="34" charset="0"/>
              </a:rPr>
              <a:t>int of</a:t>
            </a:r>
            <a:r>
              <a:rPr lang="en-US" sz="2000" dirty="0">
                <a:latin typeface="Century Gothic" panose="020B0502020202020204" pitchFamily="34" charset="0"/>
              </a:rPr>
              <a:t> 24 %.</a:t>
            </a:r>
          </a:p>
          <a:p>
            <a:endParaRPr lang="en-US" dirty="0"/>
          </a:p>
        </p:txBody>
      </p:sp>
      <p:sp>
        <p:nvSpPr>
          <p:cNvPr id="6" name="Title 1"/>
          <p:cNvSpPr txBox="1">
            <a:spLocks/>
          </p:cNvSpPr>
          <p:nvPr/>
        </p:nvSpPr>
        <p:spPr>
          <a:xfrm>
            <a:off x="689177" y="477951"/>
            <a:ext cx="9757212" cy="7838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Century Gothic" panose="020B0502020202020204" pitchFamily="34" charset="0"/>
                <a:ea typeface="+mj-ea"/>
                <a:cs typeface="Aharoni" panose="02010803020104030203" pitchFamily="2" charset="-79"/>
              </a:rPr>
              <a:t>AN intrinsic </a:t>
            </a:r>
            <a:r>
              <a:rPr lang="en-US" sz="2000" b="1" dirty="0">
                <a:solidFill>
                  <a:prstClr val="white"/>
                </a:solidFill>
                <a:latin typeface="Century Gothic" panose="020B0502020202020204" pitchFamily="34" charset="0"/>
                <a:cs typeface="Aharoni" panose="02010803020104030203" pitchFamily="2" charset="-79"/>
              </a:rPr>
              <a:t>Correlation build for Cosmology</a:t>
            </a:r>
            <a:endParaRPr kumimoji="0" lang="en-US" sz="2000" b="1" i="0" u="none" strike="noStrike" kern="1200" cap="all" spc="0" normalizeH="0" baseline="0" noProof="0" dirty="0">
              <a:ln>
                <a:noFill/>
              </a:ln>
              <a:solidFill>
                <a:prstClr val="white"/>
              </a:solidFill>
              <a:effectLst/>
              <a:uLnTx/>
              <a:uFillTx/>
              <a:latin typeface="Century Gothic" panose="020B0502020202020204" pitchFamily="34" charset="0"/>
              <a:ea typeface="+mj-ea"/>
              <a:cs typeface="Aharoni" panose="02010803020104030203" pitchFamily="2" charset="-79"/>
            </a:endParaRPr>
          </a:p>
        </p:txBody>
      </p:sp>
      <p:sp>
        <p:nvSpPr>
          <p:cNvPr id="7" name="Right Arrow 6"/>
          <p:cNvSpPr/>
          <p:nvPr/>
        </p:nvSpPr>
        <p:spPr>
          <a:xfrm rot="5400000">
            <a:off x="1595987" y="1527582"/>
            <a:ext cx="7838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610" y="3473478"/>
            <a:ext cx="7696200" cy="3275537"/>
          </a:xfrm>
          <a:prstGeom prst="rect">
            <a:avLst/>
          </a:prstGeom>
        </p:spPr>
      </p:pic>
      <p:cxnSp>
        <p:nvCxnSpPr>
          <p:cNvPr id="8" name="Straight Arrow Connector 7"/>
          <p:cNvCxnSpPr>
            <a:cxnSpLocks/>
          </p:cNvCxnSpPr>
          <p:nvPr/>
        </p:nvCxnSpPr>
        <p:spPr>
          <a:xfrm flipV="1">
            <a:off x="6314563" y="3473478"/>
            <a:ext cx="1590162" cy="992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22556" y="3189511"/>
            <a:ext cx="14003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X-ray Flashes</a:t>
            </a:r>
          </a:p>
        </p:txBody>
      </p:sp>
      <p:cxnSp>
        <p:nvCxnSpPr>
          <p:cNvPr id="13" name="Straight Arrow Connector 12"/>
          <p:cNvCxnSpPr>
            <a:cxnSpLocks/>
            <a:endCxn id="14" idx="3"/>
          </p:cNvCxnSpPr>
          <p:nvPr/>
        </p:nvCxnSpPr>
        <p:spPr>
          <a:xfrm flipH="1" flipV="1">
            <a:off x="6970556" y="5817607"/>
            <a:ext cx="847774" cy="17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49123" y="5632941"/>
            <a:ext cx="10214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GRB-</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Arrow Connector 15"/>
          <p:cNvCxnSpPr>
            <a:cxnSpLocks/>
          </p:cNvCxnSpPr>
          <p:nvPr/>
        </p:nvCxnSpPr>
        <p:spPr>
          <a:xfrm flipV="1">
            <a:off x="4495803" y="3374178"/>
            <a:ext cx="228599" cy="1205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66816" y="3291725"/>
            <a:ext cx="6912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a:t>
            </a:r>
          </a:p>
        </p:txBody>
      </p:sp>
      <p:cxnSp>
        <p:nvCxnSpPr>
          <p:cNvPr id="19" name="Straight Arrow Connector 18"/>
          <p:cNvCxnSpPr>
            <a:cxnSpLocks/>
          </p:cNvCxnSpPr>
          <p:nvPr/>
        </p:nvCxnSpPr>
        <p:spPr>
          <a:xfrm flipV="1">
            <a:off x="8095737" y="4381913"/>
            <a:ext cx="1195974" cy="88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291711" y="4096636"/>
            <a:ext cx="635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Long</a:t>
            </a:r>
          </a:p>
        </p:txBody>
      </p:sp>
      <p:sp>
        <p:nvSpPr>
          <p:cNvPr id="2" name="TextBox 1"/>
          <p:cNvSpPr txBox="1"/>
          <p:nvPr/>
        </p:nvSpPr>
        <p:spPr>
          <a:xfrm>
            <a:off x="380683" y="2268129"/>
            <a:ext cx="7910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M. G.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Dainotti</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S.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Postnikov</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X. Hernandez, M. Ostrowski, 2016,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ApJL</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825L, 20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p:cNvSpPr txBox="1"/>
          <p:nvPr/>
        </p:nvSpPr>
        <p:spPr>
          <a:xfrm>
            <a:off x="3382081" y="1035837"/>
            <a:ext cx="842923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Press release by NASA and press conference at the AAS June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hlinkClick r:id="rId3">
                  <a:extLst>
                    <a:ext uri="{A12FA001-AC4F-418D-AE19-62706E023703}">
                      <ahyp:hlinkClr xmlns:ahyp="http://schemas.microsoft.com/office/drawing/2018/hyperlinkcolor" val="tx"/>
                    </a:ext>
                  </a:extLst>
                </a:hlinkClick>
              </a:rPr>
              <a:t>https://swift.gsfc.nasa.gov/news/2016/grbs_std_candles.html</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Mention in Scientific American, Stanford highlight of 2016, INAF Blogs, UNAM </a:t>
            </a:r>
            <a:r>
              <a:rPr kumimoji="0" lang="en-US"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gaceta</a:t>
            </a: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and many online newspapers took the news.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0604B12D-B365-4D5A-28FB-05D8B1D1235D}"/>
              </a:ext>
            </a:extLst>
          </p:cNvPr>
          <p:cNvSpPr txBox="1"/>
          <p:nvPr/>
        </p:nvSpPr>
        <p:spPr>
          <a:xfrm>
            <a:off x="10466614" y="224621"/>
            <a:ext cx="60882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Century Gothic" panose="020B0502020202020204"/>
                <a:ea typeface="+mn-ea"/>
                <a:cs typeface="+mn-cs"/>
              </a:rPr>
              <a:t>3</a:t>
            </a:r>
          </a:p>
        </p:txBody>
      </p:sp>
    </p:spTree>
    <p:extLst>
      <p:ext uri="{BB962C8B-B14F-4D97-AF65-F5344CB8AC3E}">
        <p14:creationId xmlns:p14="http://schemas.microsoft.com/office/powerpoint/2010/main" val="679848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1"/>
</p:tagLst>
</file>

<file path=ppt/tags/tag2.xml><?xml version="1.0" encoding="utf-8"?>
<p:tagLst xmlns:a="http://schemas.openxmlformats.org/drawingml/2006/main" xmlns:r="http://schemas.openxmlformats.org/officeDocument/2006/relationships" xmlns:p="http://schemas.openxmlformats.org/presentationml/2006/main">
  <p:tag name="TIMING" val="|1.1|2.6|15|4.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Riunioni ione">
  <a:themeElements>
    <a:clrScheme name="Riunioni 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Vanilla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3526</TotalTime>
  <Words>3883</Words>
  <Application>Microsoft Office PowerPoint</Application>
  <PresentationFormat>Widescreen</PresentationFormat>
  <Paragraphs>414</Paragraphs>
  <Slides>47</Slides>
  <Notes>15</Notes>
  <HiddenSlides>2</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47</vt:i4>
      </vt:variant>
    </vt:vector>
  </HeadingPairs>
  <TitlesOfParts>
    <vt:vector size="74" baseType="lpstr">
      <vt:lpstr>Anaheim</vt:lpstr>
      <vt:lpstr>Avenir</vt:lpstr>
      <vt:lpstr>Century Gothic (Body)</vt:lpstr>
      <vt:lpstr>Century Gothic Headings</vt:lpstr>
      <vt:lpstr>Helvetica Neue</vt:lpstr>
      <vt:lpstr>Proxima Nova</vt:lpstr>
      <vt:lpstr>Yu Mincho</vt:lpstr>
      <vt:lpstr>Aharoni</vt:lpstr>
      <vt:lpstr>Aptos</vt:lpstr>
      <vt:lpstr>Aptos Display</vt:lpstr>
      <vt:lpstr>Arial</vt:lpstr>
      <vt:lpstr>Bahnschrift</vt:lpstr>
      <vt:lpstr>Calibri</vt:lpstr>
      <vt:lpstr>Cambria</vt:lpstr>
      <vt:lpstr>Cambria Math</vt:lpstr>
      <vt:lpstr>Century Gothic</vt:lpstr>
      <vt:lpstr>Franklin Gothic Medium</vt:lpstr>
      <vt:lpstr>Neue Haas Grotesk Text Pro</vt:lpstr>
      <vt:lpstr>Palatino Linotype</vt:lpstr>
      <vt:lpstr>Roboto</vt:lpstr>
      <vt:lpstr>Wingdings 3</vt:lpstr>
      <vt:lpstr>Ion Boardroom</vt:lpstr>
      <vt:lpstr>1_Office Theme</vt:lpstr>
      <vt:lpstr>Riunioni ione</vt:lpstr>
      <vt:lpstr>VanillaVTI</vt:lpstr>
      <vt:lpstr>Simple Light</vt:lpstr>
      <vt:lpstr>1_Ion Boardroom</vt:lpstr>
      <vt:lpstr>PowerPoint Presentation</vt:lpstr>
      <vt:lpstr>PowerPoint Presentation</vt:lpstr>
      <vt:lpstr>PowerPoint Presentation</vt:lpstr>
      <vt:lpstr>New Analysis with a combination of sample: The Master sample</vt:lpstr>
      <vt:lpstr>PowerPoint Presentation</vt:lpstr>
      <vt:lpstr>PowerPoint Presentation</vt:lpstr>
      <vt:lpstr>What do to next? Add Gamma Ray Bursts</vt:lpstr>
      <vt:lpstr>PowerPoint Presentation</vt:lpstr>
      <vt:lpstr>PowerPoint Presentation</vt:lpstr>
      <vt:lpstr>How many GRBs with optical plateaus are needed to achieve the SNe Ia precision?</vt:lpstr>
      <vt:lpstr>PowerPoint Presentation</vt:lpstr>
      <vt:lpstr>PowerPoint Presentation</vt:lpstr>
      <vt:lpstr>Overview</vt:lpstr>
      <vt:lpstr>Data Sample</vt:lpstr>
      <vt:lpstr>Data Sample: Outlier</vt:lpstr>
      <vt:lpstr>      Results From Superlearner:</vt:lpstr>
      <vt:lpstr>METHODOLOGY</vt:lpstr>
      <vt:lpstr>Methodology</vt:lpstr>
      <vt:lpstr>METHODOLOGY</vt:lpstr>
      <vt:lpstr>RESULTS</vt:lpstr>
      <vt:lpstr>After Optimal Transport Bias Correction  (the X-ray sample) Dainotti, … Pollo, 2024ApJS..271...22D</vt:lpstr>
      <vt:lpstr>RESULTS</vt:lpstr>
      <vt:lpstr>PowerPoint Presentation</vt:lpstr>
      <vt:lpstr>CONCLUSIONS</vt:lpstr>
      <vt:lpstr>    Explanation for the excess at low-z</vt:lpstr>
      <vt:lpstr>The generalization and the training set</vt:lpstr>
      <vt:lpstr>    The relative influence</vt:lpstr>
      <vt:lpstr>PowerPoint Presentation</vt:lpstr>
      <vt:lpstr>Superlearner applied for Classification</vt:lpstr>
      <vt:lpstr>Gamma-Ray Burst Light Curve Reconstruction: A Comparative Machine and Deep Learning Analysis (ApJS accepted, Machanda, Gupta, Dainotti, Suzanna, et al.)</vt:lpstr>
      <vt:lpstr>Gamma-Ray Burst Light Curve Reconstruction Results</vt:lpstr>
      <vt:lpstr>Results: MLP Multilayer Perceptron Model  AND Bi-MAMBA   (bi-directional Mamba)</vt:lpstr>
      <vt:lpstr>Thank you!</vt:lpstr>
      <vt:lpstr>Back up slides</vt:lpstr>
      <vt:lpstr>PowerPoint Presentation</vt:lpstr>
      <vt:lpstr>Density rate evolution and luminosity function:</vt:lpstr>
      <vt:lpstr>Density rate evolution and luminosity function:</vt:lpstr>
      <vt:lpstr> Current And Up-coming Work:</vt:lpstr>
      <vt:lpstr>LC Reconstruction – Results for BPL reconstruction</vt:lpstr>
      <vt:lpstr>LC Reconstruction – Results for GP Reconstruction</vt:lpstr>
      <vt:lpstr>LC Reconstruction – Results for W07 reconstruction</vt:lpstr>
      <vt:lpstr>     LC Reconstruction - Methodology</vt:lpstr>
      <vt:lpstr>PowerPoint Presentation</vt:lpstr>
      <vt:lpstr>How many redshifts we will predict</vt:lpstr>
      <vt:lpstr>Methodology</vt:lpstr>
      <vt:lpstr>Introduction to GRB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Giovanna Dainotti</dc:creator>
  <cp:lastModifiedBy>Maria Giovanna Dainotti</cp:lastModifiedBy>
  <cp:revision>42</cp:revision>
  <dcterms:created xsi:type="dcterms:W3CDTF">2024-09-09T14:21:22Z</dcterms:created>
  <dcterms:modified xsi:type="dcterms:W3CDTF">2025-06-24T08:37:43Z</dcterms:modified>
</cp:coreProperties>
</file>